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9" r:id="rId13"/>
    <p:sldId id="267" r:id="rId14"/>
    <p:sldId id="268" r:id="rId15"/>
    <p:sldId id="270" r:id="rId16"/>
    <p:sldId id="271" r:id="rId17"/>
    <p:sldId id="272" r:id="rId18"/>
    <p:sldId id="273"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0" autoAdjust="0"/>
    <p:restoredTop sz="94660"/>
  </p:normalViewPr>
  <p:slideViewPr>
    <p:cSldViewPr snapToGrid="0">
      <p:cViewPr varScale="1">
        <p:scale>
          <a:sx n="98" d="100"/>
          <a:sy n="98" d="100"/>
        </p:scale>
        <p:origin x="96" y="4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1E8C9B-A473-426F-8A5A-63758046A6DB}" type="doc">
      <dgm:prSet loTypeId="urn:microsoft.com/office/officeart/2005/8/layout/vList5" loCatId="list" qsTypeId="urn:microsoft.com/office/officeart/2005/8/quickstyle/simple1" qsCatId="simple" csTypeId="urn:microsoft.com/office/officeart/2005/8/colors/colorful2" csCatId="colorful"/>
      <dgm:spPr/>
      <dgm:t>
        <a:bodyPr/>
        <a:lstStyle/>
        <a:p>
          <a:endParaRPr lang="en-US"/>
        </a:p>
      </dgm:t>
    </dgm:pt>
    <dgm:pt modelId="{59FC3E66-C4DC-4C57-8755-47EDC9B6456A}">
      <dgm:prSet/>
      <dgm:spPr/>
      <dgm:t>
        <a:bodyPr/>
        <a:lstStyle/>
        <a:p>
          <a:r>
            <a:rPr lang="en-US"/>
            <a:t>Blood Pressure Management </a:t>
          </a:r>
        </a:p>
      </dgm:t>
    </dgm:pt>
    <dgm:pt modelId="{371A235A-9AE4-4C14-9726-86FDFE3137B1}" type="parTrans" cxnId="{8E065952-9F59-47FC-8BA1-02BD2D5458AE}">
      <dgm:prSet/>
      <dgm:spPr/>
      <dgm:t>
        <a:bodyPr/>
        <a:lstStyle/>
        <a:p>
          <a:endParaRPr lang="en-US"/>
        </a:p>
      </dgm:t>
    </dgm:pt>
    <dgm:pt modelId="{5D82A07A-D2C3-4295-BE40-E015003F29D1}" type="sibTrans" cxnId="{8E065952-9F59-47FC-8BA1-02BD2D5458AE}">
      <dgm:prSet/>
      <dgm:spPr/>
      <dgm:t>
        <a:bodyPr/>
        <a:lstStyle/>
        <a:p>
          <a:endParaRPr lang="en-US"/>
        </a:p>
      </dgm:t>
    </dgm:pt>
    <dgm:pt modelId="{856C451E-ABB7-4CAC-AD96-58F9E4EBC69A}">
      <dgm:prSet/>
      <dgm:spPr/>
      <dgm:t>
        <a:bodyPr/>
        <a:lstStyle/>
        <a:p>
          <a:r>
            <a:rPr lang="en-US"/>
            <a:t>“BP variability in the first 24 hours is independently associated with increasing neurologic deterioration and an increase in intracranial pressure (ICP) that can lead to secondary brain injury” (Thomas &amp; Amatangelo 2019). </a:t>
          </a:r>
        </a:p>
      </dgm:t>
    </dgm:pt>
    <dgm:pt modelId="{30FD641A-A26C-4C0C-8C35-249B3BECAB15}" type="parTrans" cxnId="{1B751AEF-80C6-40AF-8796-A410E303372A}">
      <dgm:prSet/>
      <dgm:spPr/>
      <dgm:t>
        <a:bodyPr/>
        <a:lstStyle/>
        <a:p>
          <a:endParaRPr lang="en-US"/>
        </a:p>
      </dgm:t>
    </dgm:pt>
    <dgm:pt modelId="{EB9E76F5-D5EA-4D15-A5DB-AFC269D2F9CD}" type="sibTrans" cxnId="{1B751AEF-80C6-40AF-8796-A410E303372A}">
      <dgm:prSet/>
      <dgm:spPr/>
      <dgm:t>
        <a:bodyPr/>
        <a:lstStyle/>
        <a:p>
          <a:endParaRPr lang="en-US"/>
        </a:p>
      </dgm:t>
    </dgm:pt>
    <dgm:pt modelId="{123C2DE9-7502-4B64-A487-ED874DA48F7F}">
      <dgm:prSet/>
      <dgm:spPr/>
      <dgm:t>
        <a:bodyPr/>
        <a:lstStyle/>
        <a:p>
          <a:r>
            <a:rPr lang="en-US"/>
            <a:t>Cardiac Monitoring</a:t>
          </a:r>
        </a:p>
      </dgm:t>
    </dgm:pt>
    <dgm:pt modelId="{0FAD8248-2507-4B11-A6CF-B9EF20130E84}" type="parTrans" cxnId="{FAC693C8-6A08-44ED-8F1A-0FD2F40055DA}">
      <dgm:prSet/>
      <dgm:spPr/>
      <dgm:t>
        <a:bodyPr/>
        <a:lstStyle/>
        <a:p>
          <a:endParaRPr lang="en-US"/>
        </a:p>
      </dgm:t>
    </dgm:pt>
    <dgm:pt modelId="{CF20320C-F842-4AFD-9C13-5A56973F4F4C}" type="sibTrans" cxnId="{FAC693C8-6A08-44ED-8F1A-0FD2F40055DA}">
      <dgm:prSet/>
      <dgm:spPr/>
      <dgm:t>
        <a:bodyPr/>
        <a:lstStyle/>
        <a:p>
          <a:endParaRPr lang="en-US"/>
        </a:p>
      </dgm:t>
    </dgm:pt>
    <dgm:pt modelId="{CEE44CE6-41FA-4B51-8DE1-270034531611}">
      <dgm:prSet/>
      <dgm:spPr/>
      <dgm:t>
        <a:bodyPr/>
        <a:lstStyle/>
        <a:p>
          <a:r>
            <a:rPr lang="en-US"/>
            <a:t>“Cardiac arrhythmias and abnormal electrocardiograms (EKGs) are identified in 50% to 70% of all acute stroke patients” (Thomas &amp; Amatangelo 2019).</a:t>
          </a:r>
        </a:p>
      </dgm:t>
    </dgm:pt>
    <dgm:pt modelId="{9B41B309-E492-4D2C-BAFE-109113AC00A5}" type="parTrans" cxnId="{434D6D6B-8C80-4BE4-84F8-3370271F542B}">
      <dgm:prSet/>
      <dgm:spPr/>
      <dgm:t>
        <a:bodyPr/>
        <a:lstStyle/>
        <a:p>
          <a:endParaRPr lang="en-US"/>
        </a:p>
      </dgm:t>
    </dgm:pt>
    <dgm:pt modelId="{1DBA0521-66A7-4C67-9AB8-386DA82491CD}" type="sibTrans" cxnId="{434D6D6B-8C80-4BE4-84F8-3370271F542B}">
      <dgm:prSet/>
      <dgm:spPr/>
      <dgm:t>
        <a:bodyPr/>
        <a:lstStyle/>
        <a:p>
          <a:endParaRPr lang="en-US"/>
        </a:p>
      </dgm:t>
    </dgm:pt>
    <dgm:pt modelId="{8807D9BF-DD96-45D9-95CF-C6A76A7802B8}">
      <dgm:prSet/>
      <dgm:spPr/>
      <dgm:t>
        <a:bodyPr/>
        <a:lstStyle/>
        <a:p>
          <a:r>
            <a:rPr lang="en-US"/>
            <a:t>Airway and Respiratory Assessment</a:t>
          </a:r>
        </a:p>
      </dgm:t>
    </dgm:pt>
    <dgm:pt modelId="{FD5CCFF2-F014-4C2D-8EEB-A7619438882B}" type="parTrans" cxnId="{3A5EA043-FAFE-44F4-A1D3-AF29540222D8}">
      <dgm:prSet/>
      <dgm:spPr/>
      <dgm:t>
        <a:bodyPr/>
        <a:lstStyle/>
        <a:p>
          <a:endParaRPr lang="en-US"/>
        </a:p>
      </dgm:t>
    </dgm:pt>
    <dgm:pt modelId="{2DFA1062-8D09-4C11-9FD6-00086471C345}" type="sibTrans" cxnId="{3A5EA043-FAFE-44F4-A1D3-AF29540222D8}">
      <dgm:prSet/>
      <dgm:spPr/>
      <dgm:t>
        <a:bodyPr/>
        <a:lstStyle/>
        <a:p>
          <a:endParaRPr lang="en-US"/>
        </a:p>
      </dgm:t>
    </dgm:pt>
    <dgm:pt modelId="{5122C546-05A6-4F4B-94A6-E931E6566B1E}">
      <dgm:prSet/>
      <dgm:spPr/>
      <dgm:t>
        <a:bodyPr/>
        <a:lstStyle/>
        <a:p>
          <a:r>
            <a:rPr lang="en-US"/>
            <a:t>“Approximately half of all stroke patients with dysphagia will have an indication of aspiration and dysarthria. It is important to note that aspiration, like dysarthria, is a consequence of dysphagia and contributes to a 3-fold increase in mortality and length of stay, and a 6- to 7-fold increased risk of aspiration pneumonia” (Thomas &amp; Amatangelo 2019).</a:t>
          </a:r>
        </a:p>
      </dgm:t>
    </dgm:pt>
    <dgm:pt modelId="{8CE647A3-7583-4EF9-9A6E-8777ADF3E939}" type="parTrans" cxnId="{8F6188DC-574C-4341-AD0D-89B5C537C59D}">
      <dgm:prSet/>
      <dgm:spPr/>
      <dgm:t>
        <a:bodyPr/>
        <a:lstStyle/>
        <a:p>
          <a:endParaRPr lang="en-US"/>
        </a:p>
      </dgm:t>
    </dgm:pt>
    <dgm:pt modelId="{E22F9D91-BAF6-4826-80D4-F39BD872AAFC}" type="sibTrans" cxnId="{8F6188DC-574C-4341-AD0D-89B5C537C59D}">
      <dgm:prSet/>
      <dgm:spPr/>
      <dgm:t>
        <a:bodyPr/>
        <a:lstStyle/>
        <a:p>
          <a:endParaRPr lang="en-US"/>
        </a:p>
      </dgm:t>
    </dgm:pt>
    <dgm:pt modelId="{825F9C0E-B6EE-42E9-B663-908945CE06B6}" type="pres">
      <dgm:prSet presAssocID="{421E8C9B-A473-426F-8A5A-63758046A6DB}" presName="Name0" presStyleCnt="0">
        <dgm:presLayoutVars>
          <dgm:dir/>
          <dgm:animLvl val="lvl"/>
          <dgm:resizeHandles val="exact"/>
        </dgm:presLayoutVars>
      </dgm:prSet>
      <dgm:spPr/>
    </dgm:pt>
    <dgm:pt modelId="{CD9F654B-3018-42DA-8EDB-C39361697251}" type="pres">
      <dgm:prSet presAssocID="{59FC3E66-C4DC-4C57-8755-47EDC9B6456A}" presName="linNode" presStyleCnt="0"/>
      <dgm:spPr/>
    </dgm:pt>
    <dgm:pt modelId="{584F02B7-10BD-4551-B459-363C003D0534}" type="pres">
      <dgm:prSet presAssocID="{59FC3E66-C4DC-4C57-8755-47EDC9B6456A}" presName="parentText" presStyleLbl="node1" presStyleIdx="0" presStyleCnt="3">
        <dgm:presLayoutVars>
          <dgm:chMax val="1"/>
          <dgm:bulletEnabled val="1"/>
        </dgm:presLayoutVars>
      </dgm:prSet>
      <dgm:spPr/>
    </dgm:pt>
    <dgm:pt modelId="{297B2130-0DAF-4FFB-84AC-EE3E021C6F45}" type="pres">
      <dgm:prSet presAssocID="{59FC3E66-C4DC-4C57-8755-47EDC9B6456A}" presName="descendantText" presStyleLbl="alignAccFollowNode1" presStyleIdx="0" presStyleCnt="3">
        <dgm:presLayoutVars>
          <dgm:bulletEnabled val="1"/>
        </dgm:presLayoutVars>
      </dgm:prSet>
      <dgm:spPr/>
    </dgm:pt>
    <dgm:pt modelId="{151793E8-2CEF-4140-B62E-24CF5F7D674A}" type="pres">
      <dgm:prSet presAssocID="{5D82A07A-D2C3-4295-BE40-E015003F29D1}" presName="sp" presStyleCnt="0"/>
      <dgm:spPr/>
    </dgm:pt>
    <dgm:pt modelId="{F8850992-A1F0-4C66-BA4C-FB4EA0C88ACE}" type="pres">
      <dgm:prSet presAssocID="{123C2DE9-7502-4B64-A487-ED874DA48F7F}" presName="linNode" presStyleCnt="0"/>
      <dgm:spPr/>
    </dgm:pt>
    <dgm:pt modelId="{AE22982B-CCA1-4F22-ABD0-C7D050D27E7A}" type="pres">
      <dgm:prSet presAssocID="{123C2DE9-7502-4B64-A487-ED874DA48F7F}" presName="parentText" presStyleLbl="node1" presStyleIdx="1" presStyleCnt="3">
        <dgm:presLayoutVars>
          <dgm:chMax val="1"/>
          <dgm:bulletEnabled val="1"/>
        </dgm:presLayoutVars>
      </dgm:prSet>
      <dgm:spPr/>
    </dgm:pt>
    <dgm:pt modelId="{FF0FFB54-E657-42FC-B91F-140AC101D6CD}" type="pres">
      <dgm:prSet presAssocID="{123C2DE9-7502-4B64-A487-ED874DA48F7F}" presName="descendantText" presStyleLbl="alignAccFollowNode1" presStyleIdx="1" presStyleCnt="3">
        <dgm:presLayoutVars>
          <dgm:bulletEnabled val="1"/>
        </dgm:presLayoutVars>
      </dgm:prSet>
      <dgm:spPr/>
    </dgm:pt>
    <dgm:pt modelId="{ECEEC6D3-1475-44F3-97A6-71F763564425}" type="pres">
      <dgm:prSet presAssocID="{CF20320C-F842-4AFD-9C13-5A56973F4F4C}" presName="sp" presStyleCnt="0"/>
      <dgm:spPr/>
    </dgm:pt>
    <dgm:pt modelId="{1E0F632B-10E5-48F2-A5F1-C90172C405C1}" type="pres">
      <dgm:prSet presAssocID="{8807D9BF-DD96-45D9-95CF-C6A76A7802B8}" presName="linNode" presStyleCnt="0"/>
      <dgm:spPr/>
    </dgm:pt>
    <dgm:pt modelId="{430FF861-4DE9-4A76-A27A-39C3FE77A375}" type="pres">
      <dgm:prSet presAssocID="{8807D9BF-DD96-45D9-95CF-C6A76A7802B8}" presName="parentText" presStyleLbl="node1" presStyleIdx="2" presStyleCnt="3">
        <dgm:presLayoutVars>
          <dgm:chMax val="1"/>
          <dgm:bulletEnabled val="1"/>
        </dgm:presLayoutVars>
      </dgm:prSet>
      <dgm:spPr/>
    </dgm:pt>
    <dgm:pt modelId="{C2C8F350-D3A8-4885-8BD8-B2BC09A07006}" type="pres">
      <dgm:prSet presAssocID="{8807D9BF-DD96-45D9-95CF-C6A76A7802B8}" presName="descendantText" presStyleLbl="alignAccFollowNode1" presStyleIdx="2" presStyleCnt="3">
        <dgm:presLayoutVars>
          <dgm:bulletEnabled val="1"/>
        </dgm:presLayoutVars>
      </dgm:prSet>
      <dgm:spPr/>
    </dgm:pt>
  </dgm:ptLst>
  <dgm:cxnLst>
    <dgm:cxn modelId="{92236704-73A7-4769-9F73-E4705A8A6A92}" type="presOf" srcId="{5122C546-05A6-4F4B-94A6-E931E6566B1E}" destId="{C2C8F350-D3A8-4885-8BD8-B2BC09A07006}" srcOrd="0" destOrd="0" presId="urn:microsoft.com/office/officeart/2005/8/layout/vList5"/>
    <dgm:cxn modelId="{9E981B34-F3C7-4D26-B608-DC5496BF5BAB}" type="presOf" srcId="{856C451E-ABB7-4CAC-AD96-58F9E4EBC69A}" destId="{297B2130-0DAF-4FFB-84AC-EE3E021C6F45}" srcOrd="0" destOrd="0" presId="urn:microsoft.com/office/officeart/2005/8/layout/vList5"/>
    <dgm:cxn modelId="{3A5EA043-FAFE-44F4-A1D3-AF29540222D8}" srcId="{421E8C9B-A473-426F-8A5A-63758046A6DB}" destId="{8807D9BF-DD96-45D9-95CF-C6A76A7802B8}" srcOrd="2" destOrd="0" parTransId="{FD5CCFF2-F014-4C2D-8EEB-A7619438882B}" sibTransId="{2DFA1062-8D09-4C11-9FD6-00086471C345}"/>
    <dgm:cxn modelId="{587E3B6B-2929-4D81-8641-E4F7C367E1B4}" type="presOf" srcId="{8807D9BF-DD96-45D9-95CF-C6A76A7802B8}" destId="{430FF861-4DE9-4A76-A27A-39C3FE77A375}" srcOrd="0" destOrd="0" presId="urn:microsoft.com/office/officeart/2005/8/layout/vList5"/>
    <dgm:cxn modelId="{434D6D6B-8C80-4BE4-84F8-3370271F542B}" srcId="{123C2DE9-7502-4B64-A487-ED874DA48F7F}" destId="{CEE44CE6-41FA-4B51-8DE1-270034531611}" srcOrd="0" destOrd="0" parTransId="{9B41B309-E492-4D2C-BAFE-109113AC00A5}" sibTransId="{1DBA0521-66A7-4C67-9AB8-386DA82491CD}"/>
    <dgm:cxn modelId="{8E065952-9F59-47FC-8BA1-02BD2D5458AE}" srcId="{421E8C9B-A473-426F-8A5A-63758046A6DB}" destId="{59FC3E66-C4DC-4C57-8755-47EDC9B6456A}" srcOrd="0" destOrd="0" parTransId="{371A235A-9AE4-4C14-9726-86FDFE3137B1}" sibTransId="{5D82A07A-D2C3-4295-BE40-E015003F29D1}"/>
    <dgm:cxn modelId="{0DD67077-7191-4B8F-A938-7EA954ECD075}" type="presOf" srcId="{CEE44CE6-41FA-4B51-8DE1-270034531611}" destId="{FF0FFB54-E657-42FC-B91F-140AC101D6CD}" srcOrd="0" destOrd="0" presId="urn:microsoft.com/office/officeart/2005/8/layout/vList5"/>
    <dgm:cxn modelId="{2BAFF777-110B-4F07-87BB-D3FCC162E438}" type="presOf" srcId="{421E8C9B-A473-426F-8A5A-63758046A6DB}" destId="{825F9C0E-B6EE-42E9-B663-908945CE06B6}" srcOrd="0" destOrd="0" presId="urn:microsoft.com/office/officeart/2005/8/layout/vList5"/>
    <dgm:cxn modelId="{15E8A182-0CE0-4C06-A515-8B09711A7B95}" type="presOf" srcId="{59FC3E66-C4DC-4C57-8755-47EDC9B6456A}" destId="{584F02B7-10BD-4551-B459-363C003D0534}" srcOrd="0" destOrd="0" presId="urn:microsoft.com/office/officeart/2005/8/layout/vList5"/>
    <dgm:cxn modelId="{42C9BCB2-821B-44C3-823B-F664B161E6F0}" type="presOf" srcId="{123C2DE9-7502-4B64-A487-ED874DA48F7F}" destId="{AE22982B-CCA1-4F22-ABD0-C7D050D27E7A}" srcOrd="0" destOrd="0" presId="urn:microsoft.com/office/officeart/2005/8/layout/vList5"/>
    <dgm:cxn modelId="{FAC693C8-6A08-44ED-8F1A-0FD2F40055DA}" srcId="{421E8C9B-A473-426F-8A5A-63758046A6DB}" destId="{123C2DE9-7502-4B64-A487-ED874DA48F7F}" srcOrd="1" destOrd="0" parTransId="{0FAD8248-2507-4B11-A6CF-B9EF20130E84}" sibTransId="{CF20320C-F842-4AFD-9C13-5A56973F4F4C}"/>
    <dgm:cxn modelId="{8F6188DC-574C-4341-AD0D-89B5C537C59D}" srcId="{8807D9BF-DD96-45D9-95CF-C6A76A7802B8}" destId="{5122C546-05A6-4F4B-94A6-E931E6566B1E}" srcOrd="0" destOrd="0" parTransId="{8CE647A3-7583-4EF9-9A6E-8777ADF3E939}" sibTransId="{E22F9D91-BAF6-4826-80D4-F39BD872AAFC}"/>
    <dgm:cxn modelId="{1B751AEF-80C6-40AF-8796-A410E303372A}" srcId="{59FC3E66-C4DC-4C57-8755-47EDC9B6456A}" destId="{856C451E-ABB7-4CAC-AD96-58F9E4EBC69A}" srcOrd="0" destOrd="0" parTransId="{30FD641A-A26C-4C0C-8C35-249B3BECAB15}" sibTransId="{EB9E76F5-D5EA-4D15-A5DB-AFC269D2F9CD}"/>
    <dgm:cxn modelId="{38B380A5-3548-4FC2-A415-F5A147F3172C}" type="presParOf" srcId="{825F9C0E-B6EE-42E9-B663-908945CE06B6}" destId="{CD9F654B-3018-42DA-8EDB-C39361697251}" srcOrd="0" destOrd="0" presId="urn:microsoft.com/office/officeart/2005/8/layout/vList5"/>
    <dgm:cxn modelId="{D5B51385-8685-42E9-BDE4-024D4D550E08}" type="presParOf" srcId="{CD9F654B-3018-42DA-8EDB-C39361697251}" destId="{584F02B7-10BD-4551-B459-363C003D0534}" srcOrd="0" destOrd="0" presId="urn:microsoft.com/office/officeart/2005/8/layout/vList5"/>
    <dgm:cxn modelId="{358C30DB-A557-47D4-A3FE-411DA80B8D5E}" type="presParOf" srcId="{CD9F654B-3018-42DA-8EDB-C39361697251}" destId="{297B2130-0DAF-4FFB-84AC-EE3E021C6F45}" srcOrd="1" destOrd="0" presId="urn:microsoft.com/office/officeart/2005/8/layout/vList5"/>
    <dgm:cxn modelId="{D38C6D14-1CA2-4987-A6E4-F5F06F7FB381}" type="presParOf" srcId="{825F9C0E-B6EE-42E9-B663-908945CE06B6}" destId="{151793E8-2CEF-4140-B62E-24CF5F7D674A}" srcOrd="1" destOrd="0" presId="urn:microsoft.com/office/officeart/2005/8/layout/vList5"/>
    <dgm:cxn modelId="{EDC64D81-D643-428A-8905-98A0881DEB78}" type="presParOf" srcId="{825F9C0E-B6EE-42E9-B663-908945CE06B6}" destId="{F8850992-A1F0-4C66-BA4C-FB4EA0C88ACE}" srcOrd="2" destOrd="0" presId="urn:microsoft.com/office/officeart/2005/8/layout/vList5"/>
    <dgm:cxn modelId="{71EBA30E-10B5-41A6-9823-FDA24C03A281}" type="presParOf" srcId="{F8850992-A1F0-4C66-BA4C-FB4EA0C88ACE}" destId="{AE22982B-CCA1-4F22-ABD0-C7D050D27E7A}" srcOrd="0" destOrd="0" presId="urn:microsoft.com/office/officeart/2005/8/layout/vList5"/>
    <dgm:cxn modelId="{9AB9C582-3DB9-4F51-8052-1094AE329670}" type="presParOf" srcId="{F8850992-A1F0-4C66-BA4C-FB4EA0C88ACE}" destId="{FF0FFB54-E657-42FC-B91F-140AC101D6CD}" srcOrd="1" destOrd="0" presId="urn:microsoft.com/office/officeart/2005/8/layout/vList5"/>
    <dgm:cxn modelId="{473CDCDD-FE4D-427F-8F88-6E3E41EE48B0}" type="presParOf" srcId="{825F9C0E-B6EE-42E9-B663-908945CE06B6}" destId="{ECEEC6D3-1475-44F3-97A6-71F763564425}" srcOrd="3" destOrd="0" presId="urn:microsoft.com/office/officeart/2005/8/layout/vList5"/>
    <dgm:cxn modelId="{75219D89-EBAB-47E4-AC58-590E57269F6C}" type="presParOf" srcId="{825F9C0E-B6EE-42E9-B663-908945CE06B6}" destId="{1E0F632B-10E5-48F2-A5F1-C90172C405C1}" srcOrd="4" destOrd="0" presId="urn:microsoft.com/office/officeart/2005/8/layout/vList5"/>
    <dgm:cxn modelId="{2EBFC47A-D710-4BD8-97BB-C402869E1566}" type="presParOf" srcId="{1E0F632B-10E5-48F2-A5F1-C90172C405C1}" destId="{430FF861-4DE9-4A76-A27A-39C3FE77A375}" srcOrd="0" destOrd="0" presId="urn:microsoft.com/office/officeart/2005/8/layout/vList5"/>
    <dgm:cxn modelId="{2969DB26-5051-4292-96FD-63C147050603}" type="presParOf" srcId="{1E0F632B-10E5-48F2-A5F1-C90172C405C1}" destId="{C2C8F350-D3A8-4885-8BD8-B2BC09A0700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7B2130-0DAF-4FFB-84AC-EE3E021C6F45}">
      <dsp:nvSpPr>
        <dsp:cNvPr id="0" name=""/>
        <dsp:cNvSpPr/>
      </dsp:nvSpPr>
      <dsp:spPr>
        <a:xfrm rot="5400000">
          <a:off x="6589693" y="-2661723"/>
          <a:ext cx="1121829" cy="6729984"/>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“BP variability in the first 24 hours is independently associated with increasing neurologic deterioration and an increase in intracranial pressure (ICP) that can lead to secondary brain injury” (Thomas &amp; Amatangelo 2019). </a:t>
          </a:r>
        </a:p>
      </dsp:txBody>
      <dsp:txXfrm rot="-5400000">
        <a:off x="3785616" y="197117"/>
        <a:ext cx="6675221" cy="1012303"/>
      </dsp:txXfrm>
    </dsp:sp>
    <dsp:sp modelId="{584F02B7-10BD-4551-B459-363C003D0534}">
      <dsp:nvSpPr>
        <dsp:cNvPr id="0" name=""/>
        <dsp:cNvSpPr/>
      </dsp:nvSpPr>
      <dsp:spPr>
        <a:xfrm>
          <a:off x="0" y="2124"/>
          <a:ext cx="3785616" cy="140228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t>Blood Pressure Management </a:t>
          </a:r>
        </a:p>
      </dsp:txBody>
      <dsp:txXfrm>
        <a:off x="68454" y="70578"/>
        <a:ext cx="3648708" cy="1265378"/>
      </dsp:txXfrm>
    </dsp:sp>
    <dsp:sp modelId="{FF0FFB54-E657-42FC-B91F-140AC101D6CD}">
      <dsp:nvSpPr>
        <dsp:cNvPr id="0" name=""/>
        <dsp:cNvSpPr/>
      </dsp:nvSpPr>
      <dsp:spPr>
        <a:xfrm rot="5400000">
          <a:off x="6589693" y="-1189323"/>
          <a:ext cx="1121829" cy="6729984"/>
        </a:xfrm>
        <a:prstGeom prst="round2SameRect">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“Cardiac arrhythmias and abnormal electrocardiograms (EKGs) are identified in 50% to 70% of all acute stroke patients” (Thomas &amp; Amatangelo 2019).</a:t>
          </a:r>
        </a:p>
      </dsp:txBody>
      <dsp:txXfrm rot="-5400000">
        <a:off x="3785616" y="1669517"/>
        <a:ext cx="6675221" cy="1012303"/>
      </dsp:txXfrm>
    </dsp:sp>
    <dsp:sp modelId="{AE22982B-CCA1-4F22-ABD0-C7D050D27E7A}">
      <dsp:nvSpPr>
        <dsp:cNvPr id="0" name=""/>
        <dsp:cNvSpPr/>
      </dsp:nvSpPr>
      <dsp:spPr>
        <a:xfrm>
          <a:off x="0" y="1474525"/>
          <a:ext cx="3785616" cy="1402286"/>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t>Cardiac Monitoring</a:t>
          </a:r>
        </a:p>
      </dsp:txBody>
      <dsp:txXfrm>
        <a:off x="68454" y="1542979"/>
        <a:ext cx="3648708" cy="1265378"/>
      </dsp:txXfrm>
    </dsp:sp>
    <dsp:sp modelId="{C2C8F350-D3A8-4885-8BD8-B2BC09A07006}">
      <dsp:nvSpPr>
        <dsp:cNvPr id="0" name=""/>
        <dsp:cNvSpPr/>
      </dsp:nvSpPr>
      <dsp:spPr>
        <a:xfrm rot="5400000">
          <a:off x="6589693" y="283077"/>
          <a:ext cx="1121829" cy="6729984"/>
        </a:xfrm>
        <a:prstGeom prst="round2Same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“Approximately half of all stroke patients with dysphagia will have an indication of aspiration and dysarthria. It is important to note that aspiration, like dysarthria, is a consequence of dysphagia and contributes to a 3-fold increase in mortality and length of stay, and a 6- to 7-fold increased risk of aspiration pneumonia” (Thomas &amp; Amatangelo 2019).</a:t>
          </a:r>
        </a:p>
      </dsp:txBody>
      <dsp:txXfrm rot="-5400000">
        <a:off x="3785616" y="3141918"/>
        <a:ext cx="6675221" cy="1012303"/>
      </dsp:txXfrm>
    </dsp:sp>
    <dsp:sp modelId="{430FF861-4DE9-4A76-A27A-39C3FE77A375}">
      <dsp:nvSpPr>
        <dsp:cNvPr id="0" name=""/>
        <dsp:cNvSpPr/>
      </dsp:nvSpPr>
      <dsp:spPr>
        <a:xfrm>
          <a:off x="0" y="2946926"/>
          <a:ext cx="3785616" cy="1402286"/>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t>Airway and Respiratory Assessment</a:t>
          </a:r>
        </a:p>
      </dsp:txBody>
      <dsp:txXfrm>
        <a:off x="68454" y="3015380"/>
        <a:ext cx="3648708" cy="126537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E606E-CBA1-C2AD-5C06-BEAC2551BE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5E71AB-DE77-8776-94E8-B537C71146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940490-7F92-0228-0EC5-D0D4E686C3FD}"/>
              </a:ext>
            </a:extLst>
          </p:cNvPr>
          <p:cNvSpPr>
            <a:spLocks noGrp="1"/>
          </p:cNvSpPr>
          <p:nvPr>
            <p:ph type="dt" sz="half" idx="10"/>
          </p:nvPr>
        </p:nvSpPr>
        <p:spPr/>
        <p:txBody>
          <a:bodyPr/>
          <a:lstStyle/>
          <a:p>
            <a:fld id="{CFF166B9-2E62-41F0-8D87-B130D06BD078}" type="datetimeFigureOut">
              <a:rPr lang="en-US" smtClean="0"/>
              <a:t>3/19/2023</a:t>
            </a:fld>
            <a:endParaRPr lang="en-US"/>
          </a:p>
        </p:txBody>
      </p:sp>
      <p:sp>
        <p:nvSpPr>
          <p:cNvPr id="5" name="Footer Placeholder 4">
            <a:extLst>
              <a:ext uri="{FF2B5EF4-FFF2-40B4-BE49-F238E27FC236}">
                <a16:creationId xmlns:a16="http://schemas.microsoft.com/office/drawing/2014/main" id="{D62DC83A-EBED-6A1D-4C09-FB42FC4147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8B9F9F-EEAD-3894-B5DA-BD1FC874A6A4}"/>
              </a:ext>
            </a:extLst>
          </p:cNvPr>
          <p:cNvSpPr>
            <a:spLocks noGrp="1"/>
          </p:cNvSpPr>
          <p:nvPr>
            <p:ph type="sldNum" sz="quarter" idx="12"/>
          </p:nvPr>
        </p:nvSpPr>
        <p:spPr/>
        <p:txBody>
          <a:bodyPr/>
          <a:lstStyle/>
          <a:p>
            <a:fld id="{51902436-B3BC-4364-87A7-9142BE8401F1}" type="slidenum">
              <a:rPr lang="en-US" smtClean="0"/>
              <a:t>‹#›</a:t>
            </a:fld>
            <a:endParaRPr lang="en-US"/>
          </a:p>
        </p:txBody>
      </p:sp>
    </p:spTree>
    <p:extLst>
      <p:ext uri="{BB962C8B-B14F-4D97-AF65-F5344CB8AC3E}">
        <p14:creationId xmlns:p14="http://schemas.microsoft.com/office/powerpoint/2010/main" val="83256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B3E3A-C88A-7595-5AD3-18C9C8D10B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80E0C3-3685-5A1D-99B2-715191751F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309959-87DA-B6FD-E7F6-BF536737328B}"/>
              </a:ext>
            </a:extLst>
          </p:cNvPr>
          <p:cNvSpPr>
            <a:spLocks noGrp="1"/>
          </p:cNvSpPr>
          <p:nvPr>
            <p:ph type="dt" sz="half" idx="10"/>
          </p:nvPr>
        </p:nvSpPr>
        <p:spPr/>
        <p:txBody>
          <a:bodyPr/>
          <a:lstStyle/>
          <a:p>
            <a:fld id="{CFF166B9-2E62-41F0-8D87-B130D06BD078}" type="datetimeFigureOut">
              <a:rPr lang="en-US" smtClean="0"/>
              <a:t>3/19/2023</a:t>
            </a:fld>
            <a:endParaRPr lang="en-US"/>
          </a:p>
        </p:txBody>
      </p:sp>
      <p:sp>
        <p:nvSpPr>
          <p:cNvPr id="5" name="Footer Placeholder 4">
            <a:extLst>
              <a:ext uri="{FF2B5EF4-FFF2-40B4-BE49-F238E27FC236}">
                <a16:creationId xmlns:a16="http://schemas.microsoft.com/office/drawing/2014/main" id="{6789F68C-1823-DCA9-BB8F-8630769015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7CB672-FD15-695F-D19D-94D5F4A0C553}"/>
              </a:ext>
            </a:extLst>
          </p:cNvPr>
          <p:cNvSpPr>
            <a:spLocks noGrp="1"/>
          </p:cNvSpPr>
          <p:nvPr>
            <p:ph type="sldNum" sz="quarter" idx="12"/>
          </p:nvPr>
        </p:nvSpPr>
        <p:spPr/>
        <p:txBody>
          <a:bodyPr/>
          <a:lstStyle/>
          <a:p>
            <a:fld id="{51902436-B3BC-4364-87A7-9142BE8401F1}" type="slidenum">
              <a:rPr lang="en-US" smtClean="0"/>
              <a:t>‹#›</a:t>
            </a:fld>
            <a:endParaRPr lang="en-US"/>
          </a:p>
        </p:txBody>
      </p:sp>
    </p:spTree>
    <p:extLst>
      <p:ext uri="{BB962C8B-B14F-4D97-AF65-F5344CB8AC3E}">
        <p14:creationId xmlns:p14="http://schemas.microsoft.com/office/powerpoint/2010/main" val="2385653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B9E27-02D4-4665-DA87-8183070C47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7CD0BE-D8E4-716F-58E1-A9F9CC7BAA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A378D4-9DBF-A8BB-38E2-31B5A7E63B32}"/>
              </a:ext>
            </a:extLst>
          </p:cNvPr>
          <p:cNvSpPr>
            <a:spLocks noGrp="1"/>
          </p:cNvSpPr>
          <p:nvPr>
            <p:ph type="dt" sz="half" idx="10"/>
          </p:nvPr>
        </p:nvSpPr>
        <p:spPr/>
        <p:txBody>
          <a:bodyPr/>
          <a:lstStyle/>
          <a:p>
            <a:fld id="{CFF166B9-2E62-41F0-8D87-B130D06BD078}" type="datetimeFigureOut">
              <a:rPr lang="en-US" smtClean="0"/>
              <a:t>3/19/2023</a:t>
            </a:fld>
            <a:endParaRPr lang="en-US"/>
          </a:p>
        </p:txBody>
      </p:sp>
      <p:sp>
        <p:nvSpPr>
          <p:cNvPr id="5" name="Footer Placeholder 4">
            <a:extLst>
              <a:ext uri="{FF2B5EF4-FFF2-40B4-BE49-F238E27FC236}">
                <a16:creationId xmlns:a16="http://schemas.microsoft.com/office/drawing/2014/main" id="{71C9DF3C-5D4B-BA96-9A62-272BC88EB7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113A19-A574-CD04-0804-0C95D8A827ED}"/>
              </a:ext>
            </a:extLst>
          </p:cNvPr>
          <p:cNvSpPr>
            <a:spLocks noGrp="1"/>
          </p:cNvSpPr>
          <p:nvPr>
            <p:ph type="sldNum" sz="quarter" idx="12"/>
          </p:nvPr>
        </p:nvSpPr>
        <p:spPr/>
        <p:txBody>
          <a:bodyPr/>
          <a:lstStyle/>
          <a:p>
            <a:fld id="{51902436-B3BC-4364-87A7-9142BE8401F1}" type="slidenum">
              <a:rPr lang="en-US" smtClean="0"/>
              <a:t>‹#›</a:t>
            </a:fld>
            <a:endParaRPr lang="en-US"/>
          </a:p>
        </p:txBody>
      </p:sp>
    </p:spTree>
    <p:extLst>
      <p:ext uri="{BB962C8B-B14F-4D97-AF65-F5344CB8AC3E}">
        <p14:creationId xmlns:p14="http://schemas.microsoft.com/office/powerpoint/2010/main" val="3640747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CE851-93E8-B032-1A5E-C6FF6ECE3B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97FEFA-742D-F356-B130-9C27F71E5FE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F72F96-EA2D-CF1C-33C0-63BE16284BE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85F983-ED59-CC54-571C-52CC11412759}"/>
              </a:ext>
            </a:extLst>
          </p:cNvPr>
          <p:cNvSpPr>
            <a:spLocks noGrp="1"/>
          </p:cNvSpPr>
          <p:nvPr>
            <p:ph type="dt" sz="half" idx="10"/>
          </p:nvPr>
        </p:nvSpPr>
        <p:spPr/>
        <p:txBody>
          <a:bodyPr/>
          <a:lstStyle/>
          <a:p>
            <a:fld id="{CFF166B9-2E62-41F0-8D87-B130D06BD078}" type="datetimeFigureOut">
              <a:rPr lang="en-US" smtClean="0"/>
              <a:t>3/19/2023</a:t>
            </a:fld>
            <a:endParaRPr lang="en-US"/>
          </a:p>
        </p:txBody>
      </p:sp>
      <p:sp>
        <p:nvSpPr>
          <p:cNvPr id="6" name="Footer Placeholder 5">
            <a:extLst>
              <a:ext uri="{FF2B5EF4-FFF2-40B4-BE49-F238E27FC236}">
                <a16:creationId xmlns:a16="http://schemas.microsoft.com/office/drawing/2014/main" id="{D60C8B1C-C5CD-BBB0-48E4-0C7F521B26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E76F2A-0D4D-2195-E6FC-F439A24BDEE9}"/>
              </a:ext>
            </a:extLst>
          </p:cNvPr>
          <p:cNvSpPr>
            <a:spLocks noGrp="1"/>
          </p:cNvSpPr>
          <p:nvPr>
            <p:ph type="sldNum" sz="quarter" idx="12"/>
          </p:nvPr>
        </p:nvSpPr>
        <p:spPr/>
        <p:txBody>
          <a:bodyPr/>
          <a:lstStyle/>
          <a:p>
            <a:fld id="{51902436-B3BC-4364-87A7-9142BE8401F1}" type="slidenum">
              <a:rPr lang="en-US" smtClean="0"/>
              <a:t>‹#›</a:t>
            </a:fld>
            <a:endParaRPr lang="en-US"/>
          </a:p>
        </p:txBody>
      </p:sp>
    </p:spTree>
    <p:extLst>
      <p:ext uri="{BB962C8B-B14F-4D97-AF65-F5344CB8AC3E}">
        <p14:creationId xmlns:p14="http://schemas.microsoft.com/office/powerpoint/2010/main" val="3824063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CEA66-0EE7-6D6E-66D4-B6005B1BB5B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8EBB77-2C03-9392-2178-288E8701B5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1E15EA-B75E-238C-482E-F702456656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B224357-C71E-FA54-7577-19C7FCBB67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7AC875-7E22-00C7-69D7-B76E5BF7D6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C714AA-F373-EC4F-CA7F-AB16F44CDB76}"/>
              </a:ext>
            </a:extLst>
          </p:cNvPr>
          <p:cNvSpPr>
            <a:spLocks noGrp="1"/>
          </p:cNvSpPr>
          <p:nvPr>
            <p:ph type="dt" sz="half" idx="10"/>
          </p:nvPr>
        </p:nvSpPr>
        <p:spPr/>
        <p:txBody>
          <a:bodyPr/>
          <a:lstStyle/>
          <a:p>
            <a:fld id="{CFF166B9-2E62-41F0-8D87-B130D06BD078}" type="datetimeFigureOut">
              <a:rPr lang="en-US" smtClean="0"/>
              <a:t>3/19/2023</a:t>
            </a:fld>
            <a:endParaRPr lang="en-US"/>
          </a:p>
        </p:txBody>
      </p:sp>
      <p:sp>
        <p:nvSpPr>
          <p:cNvPr id="8" name="Footer Placeholder 7">
            <a:extLst>
              <a:ext uri="{FF2B5EF4-FFF2-40B4-BE49-F238E27FC236}">
                <a16:creationId xmlns:a16="http://schemas.microsoft.com/office/drawing/2014/main" id="{B945C662-C6FC-8FEB-77B0-21AA5FBC2DF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8B2C4C-37ED-A952-6F70-361CAE57CAED}"/>
              </a:ext>
            </a:extLst>
          </p:cNvPr>
          <p:cNvSpPr>
            <a:spLocks noGrp="1"/>
          </p:cNvSpPr>
          <p:nvPr>
            <p:ph type="sldNum" sz="quarter" idx="12"/>
          </p:nvPr>
        </p:nvSpPr>
        <p:spPr/>
        <p:txBody>
          <a:bodyPr/>
          <a:lstStyle/>
          <a:p>
            <a:fld id="{51902436-B3BC-4364-87A7-9142BE8401F1}" type="slidenum">
              <a:rPr lang="en-US" smtClean="0"/>
              <a:t>‹#›</a:t>
            </a:fld>
            <a:endParaRPr lang="en-US"/>
          </a:p>
        </p:txBody>
      </p:sp>
    </p:spTree>
    <p:extLst>
      <p:ext uri="{BB962C8B-B14F-4D97-AF65-F5344CB8AC3E}">
        <p14:creationId xmlns:p14="http://schemas.microsoft.com/office/powerpoint/2010/main" val="2310632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084B6-4E71-BE10-56B9-6A8AC0D6C8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24A3CC-0205-6C15-95E2-9BF6350EDBD9}"/>
              </a:ext>
            </a:extLst>
          </p:cNvPr>
          <p:cNvSpPr>
            <a:spLocks noGrp="1"/>
          </p:cNvSpPr>
          <p:nvPr>
            <p:ph type="dt" sz="half" idx="10"/>
          </p:nvPr>
        </p:nvSpPr>
        <p:spPr/>
        <p:txBody>
          <a:bodyPr/>
          <a:lstStyle/>
          <a:p>
            <a:fld id="{CFF166B9-2E62-41F0-8D87-B130D06BD078}" type="datetimeFigureOut">
              <a:rPr lang="en-US" smtClean="0"/>
              <a:t>3/19/2023</a:t>
            </a:fld>
            <a:endParaRPr lang="en-US"/>
          </a:p>
        </p:txBody>
      </p:sp>
      <p:sp>
        <p:nvSpPr>
          <p:cNvPr id="4" name="Footer Placeholder 3">
            <a:extLst>
              <a:ext uri="{FF2B5EF4-FFF2-40B4-BE49-F238E27FC236}">
                <a16:creationId xmlns:a16="http://schemas.microsoft.com/office/drawing/2014/main" id="{E99A55D6-3932-2476-6A03-E3A3B65652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78FD23-B212-956A-E2C8-B1365B9E4A3D}"/>
              </a:ext>
            </a:extLst>
          </p:cNvPr>
          <p:cNvSpPr>
            <a:spLocks noGrp="1"/>
          </p:cNvSpPr>
          <p:nvPr>
            <p:ph type="sldNum" sz="quarter" idx="12"/>
          </p:nvPr>
        </p:nvSpPr>
        <p:spPr/>
        <p:txBody>
          <a:bodyPr/>
          <a:lstStyle/>
          <a:p>
            <a:fld id="{51902436-B3BC-4364-87A7-9142BE8401F1}" type="slidenum">
              <a:rPr lang="en-US" smtClean="0"/>
              <a:t>‹#›</a:t>
            </a:fld>
            <a:endParaRPr lang="en-US"/>
          </a:p>
        </p:txBody>
      </p:sp>
    </p:spTree>
    <p:extLst>
      <p:ext uri="{BB962C8B-B14F-4D97-AF65-F5344CB8AC3E}">
        <p14:creationId xmlns:p14="http://schemas.microsoft.com/office/powerpoint/2010/main" val="2592001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8D0CD0-A6B0-B1E1-A6A4-4884688211F1}"/>
              </a:ext>
            </a:extLst>
          </p:cNvPr>
          <p:cNvSpPr>
            <a:spLocks noGrp="1"/>
          </p:cNvSpPr>
          <p:nvPr>
            <p:ph type="dt" sz="half" idx="10"/>
          </p:nvPr>
        </p:nvSpPr>
        <p:spPr/>
        <p:txBody>
          <a:bodyPr/>
          <a:lstStyle/>
          <a:p>
            <a:fld id="{CFF166B9-2E62-41F0-8D87-B130D06BD078}" type="datetimeFigureOut">
              <a:rPr lang="en-US" smtClean="0"/>
              <a:t>3/19/2023</a:t>
            </a:fld>
            <a:endParaRPr lang="en-US"/>
          </a:p>
        </p:txBody>
      </p:sp>
      <p:sp>
        <p:nvSpPr>
          <p:cNvPr id="3" name="Footer Placeholder 2">
            <a:extLst>
              <a:ext uri="{FF2B5EF4-FFF2-40B4-BE49-F238E27FC236}">
                <a16:creationId xmlns:a16="http://schemas.microsoft.com/office/drawing/2014/main" id="{C49715EA-BB55-DF49-2858-5F0CAC9582E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2600F6A-EBE5-2D24-818E-E7A9B9339E92}"/>
              </a:ext>
            </a:extLst>
          </p:cNvPr>
          <p:cNvSpPr>
            <a:spLocks noGrp="1"/>
          </p:cNvSpPr>
          <p:nvPr>
            <p:ph type="sldNum" sz="quarter" idx="12"/>
          </p:nvPr>
        </p:nvSpPr>
        <p:spPr/>
        <p:txBody>
          <a:bodyPr/>
          <a:lstStyle/>
          <a:p>
            <a:fld id="{51902436-B3BC-4364-87A7-9142BE8401F1}" type="slidenum">
              <a:rPr lang="en-US" smtClean="0"/>
              <a:t>‹#›</a:t>
            </a:fld>
            <a:endParaRPr lang="en-US"/>
          </a:p>
        </p:txBody>
      </p:sp>
    </p:spTree>
    <p:extLst>
      <p:ext uri="{BB962C8B-B14F-4D97-AF65-F5344CB8AC3E}">
        <p14:creationId xmlns:p14="http://schemas.microsoft.com/office/powerpoint/2010/main" val="378586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546E0-F06D-BB74-5BAD-8E2ACC12AE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42EE94-C100-EDE3-C0C2-244FA41205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27A46C-BA86-7AD7-ADD4-4748699473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38045C-05CB-5034-7D31-44A3333145B6}"/>
              </a:ext>
            </a:extLst>
          </p:cNvPr>
          <p:cNvSpPr>
            <a:spLocks noGrp="1"/>
          </p:cNvSpPr>
          <p:nvPr>
            <p:ph type="dt" sz="half" idx="10"/>
          </p:nvPr>
        </p:nvSpPr>
        <p:spPr/>
        <p:txBody>
          <a:bodyPr/>
          <a:lstStyle/>
          <a:p>
            <a:fld id="{CFF166B9-2E62-41F0-8D87-B130D06BD078}" type="datetimeFigureOut">
              <a:rPr lang="en-US" smtClean="0"/>
              <a:t>3/19/2023</a:t>
            </a:fld>
            <a:endParaRPr lang="en-US"/>
          </a:p>
        </p:txBody>
      </p:sp>
      <p:sp>
        <p:nvSpPr>
          <p:cNvPr id="6" name="Footer Placeholder 5">
            <a:extLst>
              <a:ext uri="{FF2B5EF4-FFF2-40B4-BE49-F238E27FC236}">
                <a16:creationId xmlns:a16="http://schemas.microsoft.com/office/drawing/2014/main" id="{93DAFFC0-0898-52C4-E318-4B8D9D7C56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A09832-829B-D3E8-A9BB-110B649833FD}"/>
              </a:ext>
            </a:extLst>
          </p:cNvPr>
          <p:cNvSpPr>
            <a:spLocks noGrp="1"/>
          </p:cNvSpPr>
          <p:nvPr>
            <p:ph type="sldNum" sz="quarter" idx="12"/>
          </p:nvPr>
        </p:nvSpPr>
        <p:spPr/>
        <p:txBody>
          <a:bodyPr/>
          <a:lstStyle/>
          <a:p>
            <a:fld id="{51902436-B3BC-4364-87A7-9142BE8401F1}" type="slidenum">
              <a:rPr lang="en-US" smtClean="0"/>
              <a:t>‹#›</a:t>
            </a:fld>
            <a:endParaRPr lang="en-US"/>
          </a:p>
        </p:txBody>
      </p:sp>
    </p:spTree>
    <p:extLst>
      <p:ext uri="{BB962C8B-B14F-4D97-AF65-F5344CB8AC3E}">
        <p14:creationId xmlns:p14="http://schemas.microsoft.com/office/powerpoint/2010/main" val="2525672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91847-2DE4-091D-F3E2-80ED8656A5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AAD665-80EA-BA25-9D92-58E2A5475A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545EFBF-0E5F-36C5-F38B-FCA08ADE09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95BAE2-F0E8-72D3-5A38-487458A8301B}"/>
              </a:ext>
            </a:extLst>
          </p:cNvPr>
          <p:cNvSpPr>
            <a:spLocks noGrp="1"/>
          </p:cNvSpPr>
          <p:nvPr>
            <p:ph type="dt" sz="half" idx="10"/>
          </p:nvPr>
        </p:nvSpPr>
        <p:spPr/>
        <p:txBody>
          <a:bodyPr/>
          <a:lstStyle/>
          <a:p>
            <a:fld id="{CFF166B9-2E62-41F0-8D87-B130D06BD078}" type="datetimeFigureOut">
              <a:rPr lang="en-US" smtClean="0"/>
              <a:t>3/19/2023</a:t>
            </a:fld>
            <a:endParaRPr lang="en-US"/>
          </a:p>
        </p:txBody>
      </p:sp>
      <p:sp>
        <p:nvSpPr>
          <p:cNvPr id="6" name="Footer Placeholder 5">
            <a:extLst>
              <a:ext uri="{FF2B5EF4-FFF2-40B4-BE49-F238E27FC236}">
                <a16:creationId xmlns:a16="http://schemas.microsoft.com/office/drawing/2014/main" id="{4BFC4FDD-A98F-FF0D-9FB9-4DCB3D3ABF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5E4C56-83B3-A8C4-887B-967604EA913F}"/>
              </a:ext>
            </a:extLst>
          </p:cNvPr>
          <p:cNvSpPr>
            <a:spLocks noGrp="1"/>
          </p:cNvSpPr>
          <p:nvPr>
            <p:ph type="sldNum" sz="quarter" idx="12"/>
          </p:nvPr>
        </p:nvSpPr>
        <p:spPr/>
        <p:txBody>
          <a:bodyPr/>
          <a:lstStyle/>
          <a:p>
            <a:fld id="{51902436-B3BC-4364-87A7-9142BE8401F1}" type="slidenum">
              <a:rPr lang="en-US" smtClean="0"/>
              <a:t>‹#›</a:t>
            </a:fld>
            <a:endParaRPr lang="en-US"/>
          </a:p>
        </p:txBody>
      </p:sp>
    </p:spTree>
    <p:extLst>
      <p:ext uri="{BB962C8B-B14F-4D97-AF65-F5344CB8AC3E}">
        <p14:creationId xmlns:p14="http://schemas.microsoft.com/office/powerpoint/2010/main" val="2059986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B8365-C3A5-D089-ED3E-929FFDFD52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F33E6B-6B41-FC9B-3261-8871853832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E40B77-EF7C-20A6-9A81-7571400BA6B9}"/>
              </a:ext>
            </a:extLst>
          </p:cNvPr>
          <p:cNvSpPr>
            <a:spLocks noGrp="1"/>
          </p:cNvSpPr>
          <p:nvPr>
            <p:ph type="dt" sz="half" idx="10"/>
          </p:nvPr>
        </p:nvSpPr>
        <p:spPr/>
        <p:txBody>
          <a:bodyPr/>
          <a:lstStyle/>
          <a:p>
            <a:fld id="{CFF166B9-2E62-41F0-8D87-B130D06BD078}" type="datetimeFigureOut">
              <a:rPr lang="en-US" smtClean="0"/>
              <a:t>3/19/2023</a:t>
            </a:fld>
            <a:endParaRPr lang="en-US"/>
          </a:p>
        </p:txBody>
      </p:sp>
      <p:sp>
        <p:nvSpPr>
          <p:cNvPr id="5" name="Footer Placeholder 4">
            <a:extLst>
              <a:ext uri="{FF2B5EF4-FFF2-40B4-BE49-F238E27FC236}">
                <a16:creationId xmlns:a16="http://schemas.microsoft.com/office/drawing/2014/main" id="{EF422C2B-E48C-1EE7-5843-3320A59461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C5D468-3AC3-B9D0-E500-A151D361CED3}"/>
              </a:ext>
            </a:extLst>
          </p:cNvPr>
          <p:cNvSpPr>
            <a:spLocks noGrp="1"/>
          </p:cNvSpPr>
          <p:nvPr>
            <p:ph type="sldNum" sz="quarter" idx="12"/>
          </p:nvPr>
        </p:nvSpPr>
        <p:spPr/>
        <p:txBody>
          <a:bodyPr/>
          <a:lstStyle/>
          <a:p>
            <a:fld id="{51902436-B3BC-4364-87A7-9142BE8401F1}" type="slidenum">
              <a:rPr lang="en-US" smtClean="0"/>
              <a:t>‹#›</a:t>
            </a:fld>
            <a:endParaRPr lang="en-US"/>
          </a:p>
        </p:txBody>
      </p:sp>
    </p:spTree>
    <p:extLst>
      <p:ext uri="{BB962C8B-B14F-4D97-AF65-F5344CB8AC3E}">
        <p14:creationId xmlns:p14="http://schemas.microsoft.com/office/powerpoint/2010/main" val="1307313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3AA4F5-4E51-371A-ABAF-9ACB466E34A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B24096-F033-678A-2391-1181D9206A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43D4A1-9042-30AA-7EDD-21A770A571EC}"/>
              </a:ext>
            </a:extLst>
          </p:cNvPr>
          <p:cNvSpPr>
            <a:spLocks noGrp="1"/>
          </p:cNvSpPr>
          <p:nvPr>
            <p:ph type="dt" sz="half" idx="10"/>
          </p:nvPr>
        </p:nvSpPr>
        <p:spPr/>
        <p:txBody>
          <a:bodyPr/>
          <a:lstStyle/>
          <a:p>
            <a:fld id="{CFF166B9-2E62-41F0-8D87-B130D06BD078}" type="datetimeFigureOut">
              <a:rPr lang="en-US" smtClean="0"/>
              <a:t>3/19/2023</a:t>
            </a:fld>
            <a:endParaRPr lang="en-US"/>
          </a:p>
        </p:txBody>
      </p:sp>
      <p:sp>
        <p:nvSpPr>
          <p:cNvPr id="5" name="Footer Placeholder 4">
            <a:extLst>
              <a:ext uri="{FF2B5EF4-FFF2-40B4-BE49-F238E27FC236}">
                <a16:creationId xmlns:a16="http://schemas.microsoft.com/office/drawing/2014/main" id="{A8365EF6-1A3D-B770-857A-FB3A1ABA00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67BBA5-BA20-723A-C3B9-4164A468E6EF}"/>
              </a:ext>
            </a:extLst>
          </p:cNvPr>
          <p:cNvSpPr>
            <a:spLocks noGrp="1"/>
          </p:cNvSpPr>
          <p:nvPr>
            <p:ph type="sldNum" sz="quarter" idx="12"/>
          </p:nvPr>
        </p:nvSpPr>
        <p:spPr/>
        <p:txBody>
          <a:bodyPr/>
          <a:lstStyle/>
          <a:p>
            <a:fld id="{51902436-B3BC-4364-87A7-9142BE8401F1}" type="slidenum">
              <a:rPr lang="en-US" smtClean="0"/>
              <a:t>‹#›</a:t>
            </a:fld>
            <a:endParaRPr lang="en-US"/>
          </a:p>
        </p:txBody>
      </p:sp>
    </p:spTree>
    <p:extLst>
      <p:ext uri="{BB962C8B-B14F-4D97-AF65-F5344CB8AC3E}">
        <p14:creationId xmlns:p14="http://schemas.microsoft.com/office/powerpoint/2010/main" val="2412158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811EE5-BDDF-1D1D-9B33-033C18FB74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53754DB-208E-9BA3-D2BE-549F83D21E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57EAC0-68E0-292B-FE13-61241D7141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F166B9-2E62-41F0-8D87-B130D06BD078}" type="datetimeFigureOut">
              <a:rPr lang="en-US" smtClean="0"/>
              <a:t>3/19/2023</a:t>
            </a:fld>
            <a:endParaRPr lang="en-US"/>
          </a:p>
        </p:txBody>
      </p:sp>
      <p:sp>
        <p:nvSpPr>
          <p:cNvPr id="5" name="Footer Placeholder 4">
            <a:extLst>
              <a:ext uri="{FF2B5EF4-FFF2-40B4-BE49-F238E27FC236}">
                <a16:creationId xmlns:a16="http://schemas.microsoft.com/office/drawing/2014/main" id="{AE8556C9-E049-E111-BEC3-A81331CA4F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573ABC8-7B1E-84A5-A395-B34BEE5EC8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902436-B3BC-4364-87A7-9142BE8401F1}" type="slidenum">
              <a:rPr lang="en-US" smtClean="0"/>
              <a:t>‹#›</a:t>
            </a:fld>
            <a:endParaRPr lang="en-US"/>
          </a:p>
        </p:txBody>
      </p:sp>
    </p:spTree>
    <p:extLst>
      <p:ext uri="{BB962C8B-B14F-4D97-AF65-F5344CB8AC3E}">
        <p14:creationId xmlns:p14="http://schemas.microsoft.com/office/powerpoint/2010/main" val="22638501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doi.org/10.2174/1570159X17666190726104139" TargetMode="External"/><Relationship Id="rId2" Type="http://schemas.openxmlformats.org/officeDocument/2006/relationships/hyperlink" Target="https://doi.org/10.2196/jopm.8929"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89ED1AA-8684-4D37-B208-8777E1A77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raphic 33">
            <a:extLst>
              <a:ext uri="{FF2B5EF4-FFF2-40B4-BE49-F238E27FC236}">
                <a16:creationId xmlns:a16="http://schemas.microsoft.com/office/drawing/2014/main" id="{4180E01B-B1F4-437C-807D-1C930718E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10784"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chemeClr val="accent2"/>
          </a:solid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3C85B3FC-E7AF-EFEC-2D04-578DFD71B3F2}"/>
              </a:ext>
            </a:extLst>
          </p:cNvPr>
          <p:cNvSpPr>
            <a:spLocks noGrp="1"/>
          </p:cNvSpPr>
          <p:nvPr>
            <p:ph type="ctrTitle"/>
          </p:nvPr>
        </p:nvSpPr>
        <p:spPr>
          <a:xfrm>
            <a:off x="2558716" y="955309"/>
            <a:ext cx="7074568" cy="2898975"/>
          </a:xfrm>
        </p:spPr>
        <p:txBody>
          <a:bodyPr>
            <a:normAutofit/>
          </a:bodyPr>
          <a:lstStyle/>
          <a:p>
            <a:r>
              <a:rPr lang="en-US" sz="6600">
                <a:solidFill>
                  <a:srgbClr val="FFFFFF"/>
                </a:solidFill>
              </a:rPr>
              <a:t>Stroke – Pathophysiology Case Study</a:t>
            </a:r>
          </a:p>
        </p:txBody>
      </p:sp>
      <p:sp>
        <p:nvSpPr>
          <p:cNvPr id="3" name="Subtitle 2">
            <a:extLst>
              <a:ext uri="{FF2B5EF4-FFF2-40B4-BE49-F238E27FC236}">
                <a16:creationId xmlns:a16="http://schemas.microsoft.com/office/drawing/2014/main" id="{B1EB46E8-1972-F121-DC92-D923BEE97162}"/>
              </a:ext>
            </a:extLst>
          </p:cNvPr>
          <p:cNvSpPr>
            <a:spLocks noGrp="1"/>
          </p:cNvSpPr>
          <p:nvPr>
            <p:ph type="subTitle" idx="1"/>
          </p:nvPr>
        </p:nvSpPr>
        <p:spPr>
          <a:xfrm>
            <a:off x="2634916" y="4533813"/>
            <a:ext cx="6930189" cy="938463"/>
          </a:xfrm>
        </p:spPr>
        <p:txBody>
          <a:bodyPr>
            <a:normAutofit/>
          </a:bodyPr>
          <a:lstStyle/>
          <a:p>
            <a:r>
              <a:rPr lang="en-US">
                <a:solidFill>
                  <a:srgbClr val="FFFFFF"/>
                </a:solidFill>
              </a:rPr>
              <a:t>Alvin Carl de Guzman, BSN</a:t>
            </a:r>
          </a:p>
        </p:txBody>
      </p:sp>
      <p:sp>
        <p:nvSpPr>
          <p:cNvPr id="12" name="sketch line">
            <a:extLst>
              <a:ext uri="{FF2B5EF4-FFF2-40B4-BE49-F238E27FC236}">
                <a16:creationId xmlns:a16="http://schemas.microsoft.com/office/drawing/2014/main" id="{41F77738-2AF0-4750-A0C7-F97C2C175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2590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3031CFAD-41EC-6FF3-855B-643B75069E43}"/>
              </a:ext>
            </a:extLst>
          </p:cNvPr>
          <p:cNvSpPr>
            <a:spLocks noGrp="1"/>
          </p:cNvSpPr>
          <p:nvPr>
            <p:ph type="title"/>
          </p:nvPr>
        </p:nvSpPr>
        <p:spPr>
          <a:xfrm>
            <a:off x="841246" y="673770"/>
            <a:ext cx="3644489" cy="2414488"/>
          </a:xfrm>
        </p:spPr>
        <p:txBody>
          <a:bodyPr anchor="t">
            <a:normAutofit/>
          </a:bodyPr>
          <a:lstStyle/>
          <a:p>
            <a:r>
              <a:rPr lang="en-US" sz="5400">
                <a:solidFill>
                  <a:srgbClr val="FFFFFF"/>
                </a:solidFill>
              </a:rPr>
              <a:t>Case Study</a:t>
            </a:r>
          </a:p>
        </p:txBody>
      </p:sp>
      <p:sp>
        <p:nvSpPr>
          <p:cNvPr id="3" name="Content Placeholder 2">
            <a:extLst>
              <a:ext uri="{FF2B5EF4-FFF2-40B4-BE49-F238E27FC236}">
                <a16:creationId xmlns:a16="http://schemas.microsoft.com/office/drawing/2014/main" id="{31FBF77C-049B-26F0-8228-B4E2B39EF650}"/>
              </a:ext>
            </a:extLst>
          </p:cNvPr>
          <p:cNvSpPr>
            <a:spLocks noGrp="1"/>
          </p:cNvSpPr>
          <p:nvPr>
            <p:ph idx="1"/>
          </p:nvPr>
        </p:nvSpPr>
        <p:spPr>
          <a:xfrm>
            <a:off x="6095999" y="882315"/>
            <a:ext cx="5254754" cy="5294647"/>
          </a:xfrm>
        </p:spPr>
        <p:txBody>
          <a:bodyPr>
            <a:normAutofit/>
          </a:bodyPr>
          <a:lstStyle/>
          <a:p>
            <a:pPr marL="0" indent="0">
              <a:buNone/>
            </a:pPr>
            <a:r>
              <a:rPr lang="en-US" sz="2200" kern="100">
                <a:effectLst/>
                <a:latin typeface="Calibri" panose="020F0502020204030204" pitchFamily="34" charset="0"/>
                <a:ea typeface="Calibri" panose="020F0502020204030204" pitchFamily="34" charset="0"/>
                <a:cs typeface="Times New Roman" panose="02020603050405020304" pitchFamily="18" charset="0"/>
              </a:rPr>
              <a:t>The patient, R.A. is an obese 65-year-old African American male who presented to the Emergency Department with a chief complaint of dizziness and left-sided weakness. The patient describes that his left upper extremity and left lower extremity feel numb and have a tingling sensation. He also cannot move both his left upper and lower extremities R.A. has a medical history of hypertension, dyslipidemia, hypercholesteremia, atrial fibrillation, and a BMI of 35. The patient stated he stopped taking Xarelto a month ago. The patient stated, “My heart felt better so I stopped taking the medication.” MRI with contrast shows a blood clot from the right main carotid artery in the brain.</a:t>
            </a:r>
          </a:p>
          <a:p>
            <a:endParaRPr lang="en-US" sz="2200"/>
          </a:p>
        </p:txBody>
      </p:sp>
    </p:spTree>
    <p:extLst>
      <p:ext uri="{BB962C8B-B14F-4D97-AF65-F5344CB8AC3E}">
        <p14:creationId xmlns:p14="http://schemas.microsoft.com/office/powerpoint/2010/main" val="3128244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C87DECF-530E-355C-7E72-4AFD1110433F}"/>
              </a:ext>
            </a:extLst>
          </p:cNvPr>
          <p:cNvSpPr>
            <a:spLocks noGrp="1"/>
          </p:cNvSpPr>
          <p:nvPr>
            <p:ph idx="1"/>
          </p:nvPr>
        </p:nvSpPr>
        <p:spPr>
          <a:xfrm>
            <a:off x="630936" y="2807208"/>
            <a:ext cx="3429000" cy="3410712"/>
          </a:xfrm>
        </p:spPr>
        <p:txBody>
          <a:bodyPr anchor="t">
            <a:normAutofit/>
          </a:bodyPr>
          <a:lstStyle/>
          <a:p>
            <a:endParaRPr lang="en-US" sz="2000"/>
          </a:p>
          <a:p>
            <a:pPr marL="0" indent="0">
              <a:buNone/>
            </a:pPr>
            <a:r>
              <a:rPr lang="en-US" sz="2000"/>
              <a:t>What kind of stroke could the patient be experiencing?</a:t>
            </a:r>
          </a:p>
          <a:p>
            <a:pPr marL="0" indent="0">
              <a:buNone/>
            </a:pPr>
            <a:r>
              <a:rPr lang="en-US" sz="2000"/>
              <a:t>Ischemic Stroke or Hemorrhagic Stroke?</a:t>
            </a:r>
          </a:p>
          <a:p>
            <a:pPr marL="0" indent="0">
              <a:buNone/>
            </a:pPr>
            <a:endParaRPr lang="en-US" sz="2000"/>
          </a:p>
          <a:p>
            <a:pPr marL="0" indent="0">
              <a:buNone/>
            </a:pPr>
            <a:endParaRPr lang="en-US" sz="2000"/>
          </a:p>
          <a:p>
            <a:pPr marL="0" indent="0">
              <a:buNone/>
            </a:pPr>
            <a:r>
              <a:rPr lang="en-US" sz="2000"/>
              <a:t>Hint: What did the MRI show?</a:t>
            </a:r>
          </a:p>
        </p:txBody>
      </p:sp>
      <p:pic>
        <p:nvPicPr>
          <p:cNvPr id="2050" name="Picture 2" descr="Stroke: Symptoms, Causes, Treatment, Types &amp; More">
            <a:extLst>
              <a:ext uri="{FF2B5EF4-FFF2-40B4-BE49-F238E27FC236}">
                <a16:creationId xmlns:a16="http://schemas.microsoft.com/office/drawing/2014/main" id="{C85AA0B9-EBB4-8333-E694-89AFE156753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94633" y="640080"/>
            <a:ext cx="6823045"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0828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2EC58A-2895-FE51-3A4E-D60E7DBCCA9C}"/>
              </a:ext>
            </a:extLst>
          </p:cNvPr>
          <p:cNvSpPr>
            <a:spLocks noGrp="1"/>
          </p:cNvSpPr>
          <p:nvPr>
            <p:ph type="title"/>
          </p:nvPr>
        </p:nvSpPr>
        <p:spPr>
          <a:xfrm>
            <a:off x="640080" y="325369"/>
            <a:ext cx="4368602" cy="1956841"/>
          </a:xfrm>
        </p:spPr>
        <p:txBody>
          <a:bodyPr anchor="b">
            <a:normAutofit/>
          </a:bodyPr>
          <a:lstStyle/>
          <a:p>
            <a:r>
              <a:rPr lang="en-US" sz="4200"/>
              <a:t>Pathophysiology and Etiology – Ischemic Stroke</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DA244BF-06FC-661A-CB34-091CC2BAA4AC}"/>
              </a:ext>
            </a:extLst>
          </p:cNvPr>
          <p:cNvSpPr>
            <a:spLocks noGrp="1"/>
          </p:cNvSpPr>
          <p:nvPr>
            <p:ph idx="1"/>
          </p:nvPr>
        </p:nvSpPr>
        <p:spPr>
          <a:xfrm>
            <a:off x="640080" y="2872899"/>
            <a:ext cx="4243589" cy="3320668"/>
          </a:xfrm>
        </p:spPr>
        <p:txBody>
          <a:bodyPr>
            <a:normAutofit/>
          </a:bodyPr>
          <a:lstStyle/>
          <a:p>
            <a:r>
              <a:rPr lang="en-US" sz="1700" kern="100" dirty="0">
                <a:effectLst/>
                <a:latin typeface="Calibri" panose="020F0502020204030204" pitchFamily="34" charset="0"/>
                <a:ea typeface="Calibri" panose="020F0502020204030204" pitchFamily="34" charset="0"/>
                <a:cs typeface="Times New Roman" panose="02020603050405020304" pitchFamily="18" charset="0"/>
              </a:rPr>
              <a:t>A stroke is damage to the brain from the interruption of its blood supply. In this case, the signs and symptoms are caused by an ischemic stroke. An ischemic stroke could either be caused by a thrombotic stroke or an embolic stroke. The difference between a thrombotic versus an embolic stroke is a thrombotic stroke happens when a blood clot forms in an artery that leads to the brain. An embolic stroke is when a clot that formed elsewhere in the body breaks loose and travels to the brain. </a:t>
            </a:r>
          </a:p>
          <a:p>
            <a:endParaRPr lang="en-US" sz="1700" dirty="0"/>
          </a:p>
        </p:txBody>
      </p:sp>
      <p:pic>
        <p:nvPicPr>
          <p:cNvPr id="4" name="Picture 2" descr="Cerebral arteries - Wikipedia">
            <a:extLst>
              <a:ext uri="{FF2B5EF4-FFF2-40B4-BE49-F238E27FC236}">
                <a16:creationId xmlns:a16="http://schemas.microsoft.com/office/drawing/2014/main" id="{37136A3B-A276-AEF6-06CD-E0005D954B6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648" r="1" b="26044"/>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7260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1662591-09CC-E9E1-5639-2FA6EBE544E1}"/>
              </a:ext>
            </a:extLst>
          </p:cNvPr>
          <p:cNvSpPr>
            <a:spLocks noGrp="1"/>
          </p:cNvSpPr>
          <p:nvPr>
            <p:ph idx="1"/>
          </p:nvPr>
        </p:nvSpPr>
        <p:spPr>
          <a:xfrm>
            <a:off x="630936" y="2807208"/>
            <a:ext cx="3429000" cy="3410712"/>
          </a:xfrm>
        </p:spPr>
        <p:txBody>
          <a:bodyPr anchor="t">
            <a:normAutofit/>
          </a:bodyPr>
          <a:lstStyle/>
          <a:p>
            <a:pPr marL="0" indent="0">
              <a:buNone/>
            </a:pPr>
            <a:r>
              <a:rPr lang="en-US" sz="2200"/>
              <a:t>According to the patient’s history, what possibly could have caused a blood clot?</a:t>
            </a:r>
          </a:p>
          <a:p>
            <a:pPr marL="0" indent="0">
              <a:buNone/>
            </a:pPr>
            <a:endParaRPr lang="en-US" sz="2200"/>
          </a:p>
          <a:p>
            <a:pPr marL="0" indent="0">
              <a:buNone/>
            </a:pPr>
            <a:endParaRPr lang="en-US" sz="2200"/>
          </a:p>
          <a:p>
            <a:pPr marL="0" indent="0">
              <a:buNone/>
            </a:pPr>
            <a:r>
              <a:rPr lang="en-US" sz="2200"/>
              <a:t>Hint:</a:t>
            </a:r>
          </a:p>
        </p:txBody>
      </p:sp>
      <p:pic>
        <p:nvPicPr>
          <p:cNvPr id="3074" name="Picture 2" descr="Stroke - Symptoms and causes - Mayo Clinic">
            <a:extLst>
              <a:ext uri="{FF2B5EF4-FFF2-40B4-BE49-F238E27FC236}">
                <a16:creationId xmlns:a16="http://schemas.microsoft.com/office/drawing/2014/main" id="{2426CF33-3862-E840-74B9-D433FB2611A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54296" y="960920"/>
            <a:ext cx="6903720" cy="4936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2874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901CCE-A428-D901-6B8A-6689F6C174B0}"/>
              </a:ext>
            </a:extLst>
          </p:cNvPr>
          <p:cNvSpPr>
            <a:spLocks noGrp="1"/>
          </p:cNvSpPr>
          <p:nvPr>
            <p:ph type="title"/>
          </p:nvPr>
        </p:nvSpPr>
        <p:spPr>
          <a:xfrm>
            <a:off x="640080" y="325369"/>
            <a:ext cx="4368602" cy="1956841"/>
          </a:xfrm>
        </p:spPr>
        <p:txBody>
          <a:bodyPr anchor="b">
            <a:normAutofit/>
          </a:bodyPr>
          <a:lstStyle/>
          <a:p>
            <a:r>
              <a:rPr lang="en-US" sz="5400" dirty="0"/>
              <a:t>Atherosclerosis</a:t>
            </a:r>
          </a:p>
        </p:txBody>
      </p:sp>
      <p:sp>
        <p:nvSpPr>
          <p:cNvPr id="103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7B53339-7D95-D388-116B-4A63544EAC02}"/>
              </a:ext>
            </a:extLst>
          </p:cNvPr>
          <p:cNvSpPr>
            <a:spLocks noGrp="1"/>
          </p:cNvSpPr>
          <p:nvPr>
            <p:ph idx="1"/>
          </p:nvPr>
        </p:nvSpPr>
        <p:spPr>
          <a:xfrm>
            <a:off x="640080" y="2872899"/>
            <a:ext cx="4243589" cy="3320668"/>
          </a:xfrm>
        </p:spPr>
        <p:txBody>
          <a:bodyPr>
            <a:normAutofit/>
          </a:bodyPr>
          <a:lstStyle/>
          <a:p>
            <a:r>
              <a:rPr lang="en-US" sz="2200" kern="100">
                <a:effectLst/>
                <a:latin typeface="Calibri" panose="020F0502020204030204" pitchFamily="34" charset="0"/>
                <a:ea typeface="Calibri" panose="020F0502020204030204" pitchFamily="34" charset="0"/>
                <a:cs typeface="Times New Roman" panose="02020603050405020304" pitchFamily="18" charset="0"/>
              </a:rPr>
              <a:t>A blood clot often forms in arteries that have been damaged by the buildup of plaque, also known as atherosclerosis. </a:t>
            </a:r>
          </a:p>
          <a:p>
            <a:endParaRPr lang="en-US" sz="2200"/>
          </a:p>
        </p:txBody>
      </p:sp>
      <p:pic>
        <p:nvPicPr>
          <p:cNvPr id="1026" name="Picture 2" descr="Cerebral arteries - Wikipedia">
            <a:extLst>
              <a:ext uri="{FF2B5EF4-FFF2-40B4-BE49-F238E27FC236}">
                <a16:creationId xmlns:a16="http://schemas.microsoft.com/office/drawing/2014/main" id="{D10BC50A-AD60-2F42-B1AD-4CA6B48414F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648" r="1" b="26044"/>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6459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7" name="Rectangle 4102">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8C44B3-B52E-39CE-F2C7-97EDDB814EFB}"/>
              </a:ext>
            </a:extLst>
          </p:cNvPr>
          <p:cNvSpPr>
            <a:spLocks noGrp="1"/>
          </p:cNvSpPr>
          <p:nvPr>
            <p:ph type="title"/>
          </p:nvPr>
        </p:nvSpPr>
        <p:spPr>
          <a:xfrm>
            <a:off x="630936" y="639520"/>
            <a:ext cx="3429000" cy="1719072"/>
          </a:xfrm>
        </p:spPr>
        <p:txBody>
          <a:bodyPr anchor="b">
            <a:normAutofit/>
          </a:bodyPr>
          <a:lstStyle/>
          <a:p>
            <a:r>
              <a:rPr lang="en-US" sz="5400"/>
              <a:t>Signs &amp; Symptoms</a:t>
            </a:r>
          </a:p>
        </p:txBody>
      </p:sp>
      <p:sp>
        <p:nvSpPr>
          <p:cNvPr id="4108"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B6C306B-09E3-609F-265F-843A6F917888}"/>
              </a:ext>
            </a:extLst>
          </p:cNvPr>
          <p:cNvSpPr>
            <a:spLocks noGrp="1"/>
          </p:cNvSpPr>
          <p:nvPr>
            <p:ph idx="1"/>
          </p:nvPr>
        </p:nvSpPr>
        <p:spPr>
          <a:xfrm>
            <a:off x="630936" y="2807208"/>
            <a:ext cx="3429000" cy="3410712"/>
          </a:xfrm>
        </p:spPr>
        <p:txBody>
          <a:bodyPr anchor="t">
            <a:normAutofit/>
          </a:bodyPr>
          <a:lstStyle/>
          <a:p>
            <a:pPr marL="0" marR="0">
              <a:spcBef>
                <a:spcPts val="0"/>
              </a:spcBef>
              <a:spcAft>
                <a:spcPts val="800"/>
              </a:spcAft>
            </a:pPr>
            <a:r>
              <a:rPr lang="en-US" sz="2200" kern="100">
                <a:effectLst/>
                <a:latin typeface="Calibri" panose="020F0502020204030204" pitchFamily="34" charset="0"/>
                <a:ea typeface="Calibri" panose="020F0502020204030204" pitchFamily="34" charset="0"/>
                <a:cs typeface="Times New Roman" panose="02020603050405020304" pitchFamily="18" charset="0"/>
              </a:rPr>
              <a:t>Left-sided deficits.</a:t>
            </a:r>
          </a:p>
          <a:p>
            <a:pPr marL="0" marR="0">
              <a:spcBef>
                <a:spcPts val="0"/>
              </a:spcBef>
              <a:spcAft>
                <a:spcPts val="800"/>
              </a:spcAft>
            </a:pPr>
            <a:r>
              <a:rPr lang="en-US" sz="2200" kern="100">
                <a:effectLst/>
                <a:latin typeface="Calibri" panose="020F0502020204030204" pitchFamily="34" charset="0"/>
                <a:ea typeface="Calibri" panose="020F0502020204030204" pitchFamily="34" charset="0"/>
                <a:cs typeface="Times New Roman" panose="02020603050405020304" pitchFamily="18" charset="0"/>
              </a:rPr>
              <a:t>Left upper and lower extremity numbness and tingling.</a:t>
            </a:r>
          </a:p>
          <a:p>
            <a:pPr marL="0" marR="0">
              <a:spcBef>
                <a:spcPts val="0"/>
              </a:spcBef>
              <a:spcAft>
                <a:spcPts val="800"/>
              </a:spcAft>
            </a:pPr>
            <a:r>
              <a:rPr lang="en-US" sz="2200" kern="100">
                <a:effectLst/>
                <a:latin typeface="Calibri" panose="020F0502020204030204" pitchFamily="34" charset="0"/>
                <a:ea typeface="Calibri" panose="020F0502020204030204" pitchFamily="34" charset="0"/>
                <a:cs typeface="Times New Roman" panose="02020603050405020304" pitchFamily="18" charset="0"/>
              </a:rPr>
              <a:t>Inability to move left upper and lower extremities.</a:t>
            </a:r>
          </a:p>
          <a:p>
            <a:pPr marL="0" marR="0">
              <a:spcBef>
                <a:spcPts val="0"/>
              </a:spcBef>
              <a:spcAft>
                <a:spcPts val="800"/>
              </a:spcAft>
            </a:pPr>
            <a:r>
              <a:rPr lang="en-US" sz="2200" kern="100">
                <a:latin typeface="Calibri" panose="020F0502020204030204" pitchFamily="34" charset="0"/>
                <a:ea typeface="Calibri" panose="020F0502020204030204" pitchFamily="34" charset="0"/>
                <a:cs typeface="Times New Roman" panose="02020603050405020304" pitchFamily="18" charset="0"/>
              </a:rPr>
              <a:t>Dizziness </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p>
            <a:endParaRPr lang="en-US" sz="2200"/>
          </a:p>
        </p:txBody>
      </p:sp>
      <p:pic>
        <p:nvPicPr>
          <p:cNvPr id="4098" name="Picture 2" descr="What are the Signs and Symptoms of a Stroke? | CNS">
            <a:extLst>
              <a:ext uri="{FF2B5EF4-FFF2-40B4-BE49-F238E27FC236}">
                <a16:creationId xmlns:a16="http://schemas.microsoft.com/office/drawing/2014/main" id="{9E94DEE0-9807-A555-8892-6931DFDE9D2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54296" y="667512"/>
            <a:ext cx="6903720" cy="5522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02451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CFA4AB-5AC6-7534-AEDC-4600083F2E22}"/>
              </a:ext>
            </a:extLst>
          </p:cNvPr>
          <p:cNvSpPr>
            <a:spLocks noGrp="1"/>
          </p:cNvSpPr>
          <p:nvPr>
            <p:ph type="title"/>
          </p:nvPr>
        </p:nvSpPr>
        <p:spPr>
          <a:xfrm>
            <a:off x="630936" y="639520"/>
            <a:ext cx="3429000" cy="1719072"/>
          </a:xfrm>
        </p:spPr>
        <p:txBody>
          <a:bodyPr anchor="b">
            <a:normAutofit/>
          </a:bodyPr>
          <a:lstStyle/>
          <a:p>
            <a:r>
              <a:rPr lang="en-US" sz="5400"/>
              <a:t>Health Problems</a:t>
            </a:r>
          </a:p>
        </p:txBody>
      </p:sp>
      <p:sp>
        <p:nvSpPr>
          <p:cNvPr id="6153"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C54D8B2-5538-BA20-99A0-60A985287CB7}"/>
              </a:ext>
            </a:extLst>
          </p:cNvPr>
          <p:cNvSpPr>
            <a:spLocks noGrp="1"/>
          </p:cNvSpPr>
          <p:nvPr>
            <p:ph idx="1"/>
          </p:nvPr>
        </p:nvSpPr>
        <p:spPr>
          <a:xfrm>
            <a:off x="630936" y="2807208"/>
            <a:ext cx="3429000" cy="3410712"/>
          </a:xfrm>
        </p:spPr>
        <p:txBody>
          <a:bodyPr anchor="t">
            <a:normAutofit/>
          </a:bodyPr>
          <a:lstStyle/>
          <a:p>
            <a:pPr marL="0" marR="0">
              <a:spcBef>
                <a:spcPts val="0"/>
              </a:spcBef>
              <a:spcAft>
                <a:spcPts val="800"/>
              </a:spcAft>
            </a:pPr>
            <a:r>
              <a:rPr lang="en-US" sz="2200" kern="100">
                <a:effectLst/>
                <a:latin typeface="Calibri" panose="020F0502020204030204" pitchFamily="34" charset="0"/>
                <a:ea typeface="Calibri" panose="020F0502020204030204" pitchFamily="34" charset="0"/>
                <a:cs typeface="Times New Roman" panose="02020603050405020304" pitchFamily="18" charset="0"/>
              </a:rPr>
              <a:t>Hypertension</a:t>
            </a:r>
          </a:p>
          <a:p>
            <a:pPr marL="0" marR="0">
              <a:spcBef>
                <a:spcPts val="0"/>
              </a:spcBef>
              <a:spcAft>
                <a:spcPts val="800"/>
              </a:spcAft>
            </a:pPr>
            <a:r>
              <a:rPr lang="en-US" sz="2200" kern="100">
                <a:effectLst/>
                <a:latin typeface="Calibri" panose="020F0502020204030204" pitchFamily="34" charset="0"/>
                <a:ea typeface="Calibri" panose="020F0502020204030204" pitchFamily="34" charset="0"/>
                <a:cs typeface="Times New Roman" panose="02020603050405020304" pitchFamily="18" charset="0"/>
              </a:rPr>
              <a:t>Dyslipidemia</a:t>
            </a:r>
          </a:p>
          <a:p>
            <a:pPr marL="0" marR="0">
              <a:spcBef>
                <a:spcPts val="0"/>
              </a:spcBef>
              <a:spcAft>
                <a:spcPts val="800"/>
              </a:spcAft>
            </a:pPr>
            <a:r>
              <a:rPr lang="en-US" sz="2200" kern="100">
                <a:effectLst/>
                <a:latin typeface="Calibri" panose="020F0502020204030204" pitchFamily="34" charset="0"/>
                <a:ea typeface="Calibri" panose="020F0502020204030204" pitchFamily="34" charset="0"/>
                <a:cs typeface="Times New Roman" panose="02020603050405020304" pitchFamily="18" charset="0"/>
              </a:rPr>
              <a:t>Hypercholesteremia</a:t>
            </a:r>
          </a:p>
          <a:p>
            <a:pPr marL="0" marR="0">
              <a:spcBef>
                <a:spcPts val="0"/>
              </a:spcBef>
              <a:spcAft>
                <a:spcPts val="800"/>
              </a:spcAft>
            </a:pPr>
            <a:r>
              <a:rPr lang="en-US" sz="2200" kern="100">
                <a:effectLst/>
                <a:latin typeface="Calibri" panose="020F0502020204030204" pitchFamily="34" charset="0"/>
                <a:ea typeface="Calibri" panose="020F0502020204030204" pitchFamily="34" charset="0"/>
                <a:cs typeface="Times New Roman" panose="02020603050405020304" pitchFamily="18" charset="0"/>
              </a:rPr>
              <a:t>Atrial Fibrillation</a:t>
            </a:r>
          </a:p>
          <a:p>
            <a:pPr marL="0" marR="0">
              <a:spcBef>
                <a:spcPts val="0"/>
              </a:spcBef>
              <a:spcAft>
                <a:spcPts val="800"/>
              </a:spcAft>
            </a:pPr>
            <a:r>
              <a:rPr lang="en-US" sz="2200" kern="100">
                <a:effectLst/>
                <a:latin typeface="Calibri" panose="020F0502020204030204" pitchFamily="34" charset="0"/>
                <a:ea typeface="Calibri" panose="020F0502020204030204" pitchFamily="34" charset="0"/>
                <a:cs typeface="Times New Roman" panose="02020603050405020304" pitchFamily="18" charset="0"/>
              </a:rPr>
              <a:t>Obesity (BMI &gt;30)</a:t>
            </a:r>
          </a:p>
          <a:p>
            <a:pPr marL="0" marR="0">
              <a:spcBef>
                <a:spcPts val="0"/>
              </a:spcBef>
              <a:spcAft>
                <a:spcPts val="800"/>
              </a:spcAft>
            </a:pPr>
            <a:r>
              <a:rPr lang="en-US" sz="2200" kern="100">
                <a:effectLst/>
                <a:latin typeface="Calibri" panose="020F0502020204030204" pitchFamily="34" charset="0"/>
                <a:ea typeface="Calibri" panose="020F0502020204030204" pitchFamily="34" charset="0"/>
                <a:cs typeface="Times New Roman" panose="02020603050405020304" pitchFamily="18" charset="0"/>
              </a:rPr>
              <a:t>Interruption of halting blood thinners (Xarelto). </a:t>
            </a:r>
          </a:p>
          <a:p>
            <a:endParaRPr lang="en-US" sz="2200"/>
          </a:p>
        </p:txBody>
      </p:sp>
      <p:pic>
        <p:nvPicPr>
          <p:cNvPr id="6146" name="Picture 2" descr="The Effects of Stroke on the Body">
            <a:extLst>
              <a:ext uri="{FF2B5EF4-FFF2-40B4-BE49-F238E27FC236}">
                <a16:creationId xmlns:a16="http://schemas.microsoft.com/office/drawing/2014/main" id="{F7AC673A-2172-8E88-8D24-52955ECB170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41973" y="640080"/>
            <a:ext cx="2928366"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753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7"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3164F24-35F2-D898-BA60-6BAE9F0694ED}"/>
              </a:ext>
            </a:extLst>
          </p:cNvPr>
          <p:cNvSpPr>
            <a:spLocks noGrp="1"/>
          </p:cNvSpPr>
          <p:nvPr>
            <p:ph idx="1"/>
          </p:nvPr>
        </p:nvSpPr>
        <p:spPr>
          <a:xfrm>
            <a:off x="630936" y="2807208"/>
            <a:ext cx="3429000" cy="3410712"/>
          </a:xfrm>
        </p:spPr>
        <p:txBody>
          <a:bodyPr anchor="t">
            <a:normAutofit/>
          </a:bodyPr>
          <a:lstStyle/>
          <a:p>
            <a:pPr marL="0" indent="0">
              <a:buNone/>
            </a:pPr>
            <a:r>
              <a:rPr lang="en-US" sz="2200"/>
              <a:t>What treatment would the nurse expect to be administered within the first hours after identifying stroke symptoms?</a:t>
            </a:r>
          </a:p>
        </p:txBody>
      </p:sp>
      <p:pic>
        <p:nvPicPr>
          <p:cNvPr id="7170" name="Picture 2" descr="tPA Stroke Benefit Consistent Up to 9 Hours | MedPage Today">
            <a:extLst>
              <a:ext uri="{FF2B5EF4-FFF2-40B4-BE49-F238E27FC236}">
                <a16:creationId xmlns:a16="http://schemas.microsoft.com/office/drawing/2014/main" id="{965AA5D6-1AB9-7FFD-0B8A-10725BBEEDE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54296" y="1124883"/>
            <a:ext cx="6903720" cy="4608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9647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Ischemic Stroke 04: Treatment with tPA - YouTube">
            <a:extLst>
              <a:ext uri="{FF2B5EF4-FFF2-40B4-BE49-F238E27FC236}">
                <a16:creationId xmlns:a16="http://schemas.microsoft.com/office/drawing/2014/main" id="{F9B49918-5B55-7E21-EF6D-F4DAD0A8534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64988" y="2485689"/>
            <a:ext cx="3368969" cy="1886622"/>
          </a:xfrm>
          <a:prstGeom prst="rect">
            <a:avLst/>
          </a:prstGeom>
          <a:noFill/>
          <a:extLst>
            <a:ext uri="{909E8E84-426E-40DD-AFC4-6F175D3DCCD1}">
              <a14:hiddenFill xmlns:a14="http://schemas.microsoft.com/office/drawing/2010/main">
                <a:solidFill>
                  <a:srgbClr val="FFFFFF"/>
                </a:solidFill>
              </a14:hiddenFill>
            </a:ext>
          </a:extLst>
        </p:spPr>
      </p:pic>
      <p:sp>
        <p:nvSpPr>
          <p:cNvPr id="8201" name="Freeform: Shape 8200">
            <a:extLst>
              <a:ext uri="{FF2B5EF4-FFF2-40B4-BE49-F238E27FC236}">
                <a16:creationId xmlns:a16="http://schemas.microsoft.com/office/drawing/2014/main" id="{15109354-9C5D-4F8C-B0E6-D1043C7BF2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992"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A2CA0D22-507A-55B2-9B2F-226656186364}"/>
              </a:ext>
            </a:extLst>
          </p:cNvPr>
          <p:cNvSpPr>
            <a:spLocks noGrp="1"/>
          </p:cNvSpPr>
          <p:nvPr>
            <p:ph type="title"/>
          </p:nvPr>
        </p:nvSpPr>
        <p:spPr>
          <a:xfrm>
            <a:off x="5759354" y="457201"/>
            <a:ext cx="5337270" cy="1835911"/>
          </a:xfrm>
        </p:spPr>
        <p:txBody>
          <a:bodyPr anchor="b">
            <a:normAutofit/>
          </a:bodyPr>
          <a:lstStyle/>
          <a:p>
            <a:r>
              <a:rPr lang="en-US" sz="5400">
                <a:solidFill>
                  <a:srgbClr val="FFFFFF"/>
                </a:solidFill>
              </a:rPr>
              <a:t>Interventions and Evaluation</a:t>
            </a:r>
          </a:p>
        </p:txBody>
      </p:sp>
      <p:sp>
        <p:nvSpPr>
          <p:cNvPr id="8203" name="sketch line">
            <a:extLst>
              <a:ext uri="{FF2B5EF4-FFF2-40B4-BE49-F238E27FC236}">
                <a16:creationId xmlns:a16="http://schemas.microsoft.com/office/drawing/2014/main" id="{49B530FE-A87D-41A0-A920-ADC6539EA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59353" y="2560829"/>
            <a:ext cx="5029200" cy="18288"/>
          </a:xfrm>
          <a:custGeom>
            <a:avLst/>
            <a:gdLst>
              <a:gd name="connsiteX0" fmla="*/ 0 w 5029200"/>
              <a:gd name="connsiteY0" fmla="*/ 0 h 18288"/>
              <a:gd name="connsiteX1" fmla="*/ 528066 w 5029200"/>
              <a:gd name="connsiteY1" fmla="*/ 0 h 18288"/>
              <a:gd name="connsiteX2" fmla="*/ 1207008 w 5029200"/>
              <a:gd name="connsiteY2" fmla="*/ 0 h 18288"/>
              <a:gd name="connsiteX3" fmla="*/ 1785366 w 5029200"/>
              <a:gd name="connsiteY3" fmla="*/ 0 h 18288"/>
              <a:gd name="connsiteX4" fmla="*/ 2313432 w 5029200"/>
              <a:gd name="connsiteY4" fmla="*/ 0 h 18288"/>
              <a:gd name="connsiteX5" fmla="*/ 2992374 w 5029200"/>
              <a:gd name="connsiteY5" fmla="*/ 0 h 18288"/>
              <a:gd name="connsiteX6" fmla="*/ 3621024 w 5029200"/>
              <a:gd name="connsiteY6" fmla="*/ 0 h 18288"/>
              <a:gd name="connsiteX7" fmla="*/ 4249674 w 5029200"/>
              <a:gd name="connsiteY7" fmla="*/ 0 h 18288"/>
              <a:gd name="connsiteX8" fmla="*/ 5029200 w 5029200"/>
              <a:gd name="connsiteY8" fmla="*/ 0 h 18288"/>
              <a:gd name="connsiteX9" fmla="*/ 5029200 w 5029200"/>
              <a:gd name="connsiteY9" fmla="*/ 18288 h 18288"/>
              <a:gd name="connsiteX10" fmla="*/ 4501134 w 5029200"/>
              <a:gd name="connsiteY10" fmla="*/ 18288 h 18288"/>
              <a:gd name="connsiteX11" fmla="*/ 4023360 w 5029200"/>
              <a:gd name="connsiteY11" fmla="*/ 18288 h 18288"/>
              <a:gd name="connsiteX12" fmla="*/ 3344418 w 5029200"/>
              <a:gd name="connsiteY12" fmla="*/ 18288 h 18288"/>
              <a:gd name="connsiteX13" fmla="*/ 2816352 w 5029200"/>
              <a:gd name="connsiteY13" fmla="*/ 18288 h 18288"/>
              <a:gd name="connsiteX14" fmla="*/ 2137410 w 5029200"/>
              <a:gd name="connsiteY14" fmla="*/ 18288 h 18288"/>
              <a:gd name="connsiteX15" fmla="*/ 1408176 w 5029200"/>
              <a:gd name="connsiteY15" fmla="*/ 18288 h 18288"/>
              <a:gd name="connsiteX16" fmla="*/ 829818 w 5029200"/>
              <a:gd name="connsiteY16" fmla="*/ 18288 h 18288"/>
              <a:gd name="connsiteX17" fmla="*/ 0 w 5029200"/>
              <a:gd name="connsiteY17" fmla="*/ 18288 h 18288"/>
              <a:gd name="connsiteX18" fmla="*/ 0 w 5029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29200" h="18288" fill="none" extrusionOk="0">
                <a:moveTo>
                  <a:pt x="0" y="0"/>
                </a:moveTo>
                <a:cubicBezTo>
                  <a:pt x="142937" y="1696"/>
                  <a:pt x="371859" y="12840"/>
                  <a:pt x="528066" y="0"/>
                </a:cubicBezTo>
                <a:cubicBezTo>
                  <a:pt x="684273" y="-12840"/>
                  <a:pt x="928949" y="-5725"/>
                  <a:pt x="1207008" y="0"/>
                </a:cubicBezTo>
                <a:cubicBezTo>
                  <a:pt x="1485067" y="5725"/>
                  <a:pt x="1562886" y="-21331"/>
                  <a:pt x="1785366" y="0"/>
                </a:cubicBezTo>
                <a:cubicBezTo>
                  <a:pt x="2007846" y="21331"/>
                  <a:pt x="2056226" y="25221"/>
                  <a:pt x="2313432" y="0"/>
                </a:cubicBezTo>
                <a:cubicBezTo>
                  <a:pt x="2570638" y="-25221"/>
                  <a:pt x="2732455" y="16294"/>
                  <a:pt x="2992374" y="0"/>
                </a:cubicBezTo>
                <a:cubicBezTo>
                  <a:pt x="3252293" y="-16294"/>
                  <a:pt x="3319267" y="-29774"/>
                  <a:pt x="3621024" y="0"/>
                </a:cubicBezTo>
                <a:cubicBezTo>
                  <a:pt x="3922781" y="29774"/>
                  <a:pt x="3998107" y="-1004"/>
                  <a:pt x="4249674" y="0"/>
                </a:cubicBezTo>
                <a:cubicBezTo>
                  <a:pt x="4501241" y="1004"/>
                  <a:pt x="4792523" y="-4510"/>
                  <a:pt x="5029200" y="0"/>
                </a:cubicBezTo>
                <a:cubicBezTo>
                  <a:pt x="5029730" y="6954"/>
                  <a:pt x="5029934" y="12839"/>
                  <a:pt x="5029200" y="18288"/>
                </a:cubicBezTo>
                <a:cubicBezTo>
                  <a:pt x="4805432" y="23154"/>
                  <a:pt x="4715801" y="17034"/>
                  <a:pt x="4501134" y="18288"/>
                </a:cubicBezTo>
                <a:cubicBezTo>
                  <a:pt x="4286467" y="19542"/>
                  <a:pt x="4193719" y="41701"/>
                  <a:pt x="4023360" y="18288"/>
                </a:cubicBezTo>
                <a:cubicBezTo>
                  <a:pt x="3853001" y="-5125"/>
                  <a:pt x="3676466" y="16909"/>
                  <a:pt x="3344418" y="18288"/>
                </a:cubicBezTo>
                <a:cubicBezTo>
                  <a:pt x="3012370" y="19667"/>
                  <a:pt x="2945824" y="14410"/>
                  <a:pt x="2816352" y="18288"/>
                </a:cubicBezTo>
                <a:cubicBezTo>
                  <a:pt x="2686880" y="22166"/>
                  <a:pt x="2438351" y="13507"/>
                  <a:pt x="2137410" y="18288"/>
                </a:cubicBezTo>
                <a:cubicBezTo>
                  <a:pt x="1836469" y="23069"/>
                  <a:pt x="1581391" y="46111"/>
                  <a:pt x="1408176" y="18288"/>
                </a:cubicBezTo>
                <a:cubicBezTo>
                  <a:pt x="1234961" y="-9535"/>
                  <a:pt x="1040489" y="-7495"/>
                  <a:pt x="829818" y="18288"/>
                </a:cubicBezTo>
                <a:cubicBezTo>
                  <a:pt x="619147" y="44071"/>
                  <a:pt x="238626" y="37568"/>
                  <a:pt x="0" y="18288"/>
                </a:cubicBezTo>
                <a:cubicBezTo>
                  <a:pt x="-570" y="9279"/>
                  <a:pt x="132" y="5100"/>
                  <a:pt x="0" y="0"/>
                </a:cubicBezTo>
                <a:close/>
              </a:path>
              <a:path w="5029200" h="18288" stroke="0" extrusionOk="0">
                <a:moveTo>
                  <a:pt x="0" y="0"/>
                </a:moveTo>
                <a:cubicBezTo>
                  <a:pt x="165412" y="-21137"/>
                  <a:pt x="322344" y="-21985"/>
                  <a:pt x="578358" y="0"/>
                </a:cubicBezTo>
                <a:cubicBezTo>
                  <a:pt x="834372" y="21985"/>
                  <a:pt x="907099" y="-19195"/>
                  <a:pt x="1056132" y="0"/>
                </a:cubicBezTo>
                <a:cubicBezTo>
                  <a:pt x="1205165" y="19195"/>
                  <a:pt x="1612834" y="-24928"/>
                  <a:pt x="1785366" y="0"/>
                </a:cubicBezTo>
                <a:cubicBezTo>
                  <a:pt x="1957898" y="24928"/>
                  <a:pt x="2149044" y="19108"/>
                  <a:pt x="2363724" y="0"/>
                </a:cubicBezTo>
                <a:cubicBezTo>
                  <a:pt x="2578404" y="-19108"/>
                  <a:pt x="2759981" y="-21788"/>
                  <a:pt x="2942082" y="0"/>
                </a:cubicBezTo>
                <a:cubicBezTo>
                  <a:pt x="3124183" y="21788"/>
                  <a:pt x="3482217" y="8836"/>
                  <a:pt x="3671316" y="0"/>
                </a:cubicBezTo>
                <a:cubicBezTo>
                  <a:pt x="3860415" y="-8836"/>
                  <a:pt x="4058665" y="-25048"/>
                  <a:pt x="4199382" y="0"/>
                </a:cubicBezTo>
                <a:cubicBezTo>
                  <a:pt x="4340099" y="25048"/>
                  <a:pt x="4735096" y="-22088"/>
                  <a:pt x="5029200" y="0"/>
                </a:cubicBezTo>
                <a:cubicBezTo>
                  <a:pt x="5028517" y="5414"/>
                  <a:pt x="5028480" y="12510"/>
                  <a:pt x="5029200" y="18288"/>
                </a:cubicBezTo>
                <a:cubicBezTo>
                  <a:pt x="4891577" y="31493"/>
                  <a:pt x="4684146" y="-2509"/>
                  <a:pt x="4501134" y="18288"/>
                </a:cubicBezTo>
                <a:cubicBezTo>
                  <a:pt x="4318122" y="39085"/>
                  <a:pt x="4030703" y="3672"/>
                  <a:pt x="3872484" y="18288"/>
                </a:cubicBezTo>
                <a:cubicBezTo>
                  <a:pt x="3714265" y="32905"/>
                  <a:pt x="3546134" y="7501"/>
                  <a:pt x="3294126" y="18288"/>
                </a:cubicBezTo>
                <a:cubicBezTo>
                  <a:pt x="3042118" y="29075"/>
                  <a:pt x="2912116" y="11153"/>
                  <a:pt x="2564892" y="18288"/>
                </a:cubicBezTo>
                <a:cubicBezTo>
                  <a:pt x="2217668" y="25423"/>
                  <a:pt x="2095118" y="11659"/>
                  <a:pt x="1835658" y="18288"/>
                </a:cubicBezTo>
                <a:cubicBezTo>
                  <a:pt x="1576198" y="24917"/>
                  <a:pt x="1500897" y="19889"/>
                  <a:pt x="1307592" y="18288"/>
                </a:cubicBezTo>
                <a:cubicBezTo>
                  <a:pt x="1114287" y="16687"/>
                  <a:pt x="961527" y="47453"/>
                  <a:pt x="678942" y="18288"/>
                </a:cubicBezTo>
                <a:cubicBezTo>
                  <a:pt x="396357" y="-10877"/>
                  <a:pt x="271066" y="23005"/>
                  <a:pt x="0" y="18288"/>
                </a:cubicBezTo>
                <a:cubicBezTo>
                  <a:pt x="-306" y="11061"/>
                  <a:pt x="-655" y="7751"/>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6CF7EF4-EA10-4781-6054-5645F2F9AD45}"/>
              </a:ext>
            </a:extLst>
          </p:cNvPr>
          <p:cNvSpPr>
            <a:spLocks noGrp="1"/>
          </p:cNvSpPr>
          <p:nvPr>
            <p:ph idx="1"/>
          </p:nvPr>
        </p:nvSpPr>
        <p:spPr>
          <a:xfrm>
            <a:off x="5759354" y="2798064"/>
            <a:ext cx="5461095" cy="3417611"/>
          </a:xfrm>
        </p:spPr>
        <p:txBody>
          <a:bodyPr anchor="t">
            <a:normAutofit/>
          </a:bodyPr>
          <a:lstStyle/>
          <a:p>
            <a:pPr marL="0" marR="0">
              <a:spcBef>
                <a:spcPts val="0"/>
              </a:spcBef>
              <a:spcAft>
                <a:spcPts val="800"/>
              </a:spcAft>
            </a:pPr>
            <a:r>
              <a:rPr lang="en-US" sz="200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“In the case of ischemic stroke, the most effective treatment for saving brain tissue is recanalization of the plugged vessel using thrombolytic therapy” (Szelenberg et al., 2020). </a:t>
            </a:r>
          </a:p>
          <a:p>
            <a:pPr marL="0" marR="0" indent="0">
              <a:spcBef>
                <a:spcPts val="0"/>
              </a:spcBef>
              <a:spcAft>
                <a:spcPts val="800"/>
              </a:spcAft>
              <a:buNone/>
            </a:pPr>
            <a:r>
              <a:rPr lang="en-US" sz="2000" b="1"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Initial Treatment</a:t>
            </a:r>
          </a:p>
          <a:p>
            <a:pPr marL="342900" marR="0" lvl="0" indent="-342900">
              <a:spcBef>
                <a:spcPts val="0"/>
              </a:spcBef>
              <a:spcAft>
                <a:spcPts val="0"/>
              </a:spcAft>
              <a:buFont typeface="Calibri" panose="020F0502020204030204" pitchFamily="34" charset="0"/>
              <a:buChar char="-"/>
            </a:pPr>
            <a:r>
              <a:rPr lang="en-US" sz="200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TPA (IV injections of recombinant tissue plasminogen activator)</a:t>
            </a:r>
          </a:p>
          <a:p>
            <a:pPr marL="742950" marR="0" lvl="1" indent="-285750">
              <a:spcBef>
                <a:spcPts val="0"/>
              </a:spcBef>
              <a:spcAft>
                <a:spcPts val="0"/>
              </a:spcAft>
              <a:buFont typeface="Courier New" panose="02070309020205020404" pitchFamily="49" charset="0"/>
              <a:buChar char="o"/>
            </a:pPr>
            <a:r>
              <a:rPr lang="en-US" sz="200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Given within the first three hours after stroke symptoms occur</a:t>
            </a:r>
          </a:p>
          <a:p>
            <a:pPr marL="742950" marR="0" lvl="1" indent="-285750">
              <a:spcBef>
                <a:spcPts val="0"/>
              </a:spcBef>
              <a:spcAft>
                <a:spcPts val="800"/>
              </a:spcAft>
              <a:buFont typeface="Courier New" panose="02070309020205020404" pitchFamily="49" charset="0"/>
              <a:buChar char="o"/>
            </a:pPr>
            <a:r>
              <a:rPr lang="en-US" sz="200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Restore blood flow by dissolving the blood clot causing the stroke</a:t>
            </a:r>
          </a:p>
          <a:p>
            <a:endParaRPr lang="en-US" sz="2000">
              <a:solidFill>
                <a:srgbClr val="FFFFFF"/>
              </a:solidFill>
            </a:endParaRPr>
          </a:p>
        </p:txBody>
      </p:sp>
    </p:spTree>
    <p:extLst>
      <p:ext uri="{BB962C8B-B14F-4D97-AF65-F5344CB8AC3E}">
        <p14:creationId xmlns:p14="http://schemas.microsoft.com/office/powerpoint/2010/main" val="1495710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C8EE24-88BA-D5ED-B0F7-6480EFFEB181}"/>
              </a:ext>
            </a:extLst>
          </p:cNvPr>
          <p:cNvSpPr>
            <a:spLocks noGrp="1"/>
          </p:cNvSpPr>
          <p:nvPr>
            <p:ph type="title"/>
          </p:nvPr>
        </p:nvSpPr>
        <p:spPr>
          <a:xfrm>
            <a:off x="686834" y="1153572"/>
            <a:ext cx="3200400" cy="4461163"/>
          </a:xfrm>
        </p:spPr>
        <p:txBody>
          <a:bodyPr>
            <a:normAutofit/>
          </a:bodyPr>
          <a:lstStyle/>
          <a:p>
            <a:r>
              <a:rPr lang="en-US">
                <a:solidFill>
                  <a:srgbClr val="FFFFFF"/>
                </a:solidFill>
              </a:rPr>
              <a:t>Interventions and Evaluation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01AAFE5-FA91-8DC5-3B31-E22CB28BE055}"/>
              </a:ext>
            </a:extLst>
          </p:cNvPr>
          <p:cNvSpPr>
            <a:spLocks noGrp="1"/>
          </p:cNvSpPr>
          <p:nvPr>
            <p:ph idx="1"/>
          </p:nvPr>
        </p:nvSpPr>
        <p:spPr>
          <a:xfrm>
            <a:off x="4447308" y="591344"/>
            <a:ext cx="6906491" cy="5585619"/>
          </a:xfrm>
        </p:spPr>
        <p:txBody>
          <a:bodyPr anchor="ctr">
            <a:normAutofit/>
          </a:bodyPr>
          <a:lstStyle/>
          <a:p>
            <a:pPr marL="0" indent="0">
              <a:buNone/>
            </a:pPr>
            <a:r>
              <a:rPr lang="en-US" sz="2400"/>
              <a:t>Post-Stroke Treatment</a:t>
            </a:r>
          </a:p>
          <a:p>
            <a:pPr marL="0" marR="0" indent="0">
              <a:spcBef>
                <a:spcPts val="0"/>
              </a:spcBef>
              <a:spcAft>
                <a:spcPts val="800"/>
              </a:spcAft>
              <a:buNone/>
            </a:pPr>
            <a:r>
              <a:rPr lang="en-US" sz="2400" kern="100">
                <a:effectLst/>
                <a:latin typeface="Calibri" panose="020F0502020204030204" pitchFamily="34" charset="0"/>
                <a:ea typeface="Calibri" panose="020F0502020204030204" pitchFamily="34" charset="0"/>
                <a:cs typeface="Times New Roman" panose="02020603050405020304" pitchFamily="18" charset="0"/>
              </a:rPr>
              <a:t>After a stroke, spontaneous recovery is not usually a complete recovery. Rehabilitation is one of the most important steps in the care of a stroke patient.</a:t>
            </a:r>
          </a:p>
          <a:p>
            <a:pPr marL="0" marR="0" indent="0">
              <a:spcBef>
                <a:spcPts val="0"/>
              </a:spcBef>
              <a:spcAft>
                <a:spcPts val="800"/>
              </a:spcAft>
              <a:buNone/>
            </a:pPr>
            <a:r>
              <a:rPr lang="en-US" sz="2400" kern="100">
                <a:effectLst/>
                <a:latin typeface="Calibri" panose="020F0502020204030204" pitchFamily="34" charset="0"/>
                <a:ea typeface="Calibri" panose="020F0502020204030204" pitchFamily="34" charset="0"/>
                <a:cs typeface="Times New Roman" panose="02020603050405020304" pitchFamily="18" charset="0"/>
              </a:rPr>
              <a:t>“The following common movement-focused poststroke interventions have moderate evidence of effectiveness: cardiorespiratory training, therapeutic exercise, task-oriented training (task-specific training), CIMT, mental practice, and mirror therapy” (Lin &amp; Dionne 2018).</a:t>
            </a:r>
          </a:p>
          <a:p>
            <a:pPr marL="0" marR="0">
              <a:spcBef>
                <a:spcPts val="0"/>
              </a:spcBef>
              <a:spcAft>
                <a:spcPts val="800"/>
              </a:spcAft>
            </a:pPr>
            <a:r>
              <a:rPr lang="en-US" sz="2400" kern="100">
                <a:effectLst/>
                <a:latin typeface="Calibri" panose="020F0502020204030204" pitchFamily="34" charset="0"/>
                <a:ea typeface="Calibri" panose="020F0502020204030204" pitchFamily="34" charset="0"/>
                <a:cs typeface="Times New Roman" panose="02020603050405020304" pitchFamily="18" charset="0"/>
              </a:rPr>
              <a:t>Modern Rehabilitation</a:t>
            </a:r>
          </a:p>
          <a:p>
            <a:pPr marL="0" marR="0">
              <a:spcBef>
                <a:spcPts val="0"/>
              </a:spcBef>
              <a:spcAft>
                <a:spcPts val="800"/>
              </a:spcAft>
            </a:pPr>
            <a:r>
              <a:rPr lang="en-US" sz="2400" kern="100">
                <a:effectLst/>
                <a:latin typeface="Calibri" panose="020F0502020204030204" pitchFamily="34" charset="0"/>
                <a:ea typeface="Calibri" panose="020F0502020204030204" pitchFamily="34" charset="0"/>
                <a:cs typeface="Times New Roman" panose="02020603050405020304" pitchFamily="18" charset="0"/>
              </a:rPr>
              <a:t>Cardiorespiratory training and aerobic exercises </a:t>
            </a:r>
          </a:p>
          <a:p>
            <a:pPr marL="0" marR="0">
              <a:spcBef>
                <a:spcPts val="0"/>
              </a:spcBef>
              <a:spcAft>
                <a:spcPts val="800"/>
              </a:spcAft>
            </a:pPr>
            <a:r>
              <a:rPr lang="en-US" sz="2400" kern="100">
                <a:effectLst/>
                <a:latin typeface="Calibri" panose="020F0502020204030204" pitchFamily="34" charset="0"/>
                <a:ea typeface="Calibri" panose="020F0502020204030204" pitchFamily="34" charset="0"/>
                <a:cs typeface="Times New Roman" panose="02020603050405020304" pitchFamily="18" charset="0"/>
              </a:rPr>
              <a:t>Physical Therapy</a:t>
            </a:r>
          </a:p>
          <a:p>
            <a:endParaRPr lang="en-US" sz="2400"/>
          </a:p>
        </p:txBody>
      </p:sp>
    </p:spTree>
    <p:extLst>
      <p:ext uri="{BB962C8B-B14F-4D97-AF65-F5344CB8AC3E}">
        <p14:creationId xmlns:p14="http://schemas.microsoft.com/office/powerpoint/2010/main" val="2239285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147107-1CB6-A800-E504-DE3793654B18}"/>
              </a:ext>
            </a:extLst>
          </p:cNvPr>
          <p:cNvSpPr>
            <a:spLocks noGrp="1"/>
          </p:cNvSpPr>
          <p:nvPr>
            <p:ph type="title"/>
          </p:nvPr>
        </p:nvSpPr>
        <p:spPr>
          <a:xfrm>
            <a:off x="838200" y="459863"/>
            <a:ext cx="10515600" cy="1004594"/>
          </a:xfrm>
        </p:spPr>
        <p:txBody>
          <a:bodyPr>
            <a:normAutofit/>
          </a:bodyPr>
          <a:lstStyle/>
          <a:p>
            <a:pPr algn="ctr"/>
            <a:r>
              <a:rPr lang="en-US">
                <a:solidFill>
                  <a:srgbClr val="FFFFFF"/>
                </a:solidFill>
              </a:rPr>
              <a:t>Nursing Implications &amp; Interventions</a:t>
            </a: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AFCA309B-4E5E-64CC-B78D-076243210534}"/>
              </a:ext>
            </a:extLst>
          </p:cNvPr>
          <p:cNvGraphicFramePr>
            <a:graphicFrameLocks noGrp="1"/>
          </p:cNvGraphicFramePr>
          <p:nvPr>
            <p:ph idx="1"/>
            <p:extLst>
              <p:ext uri="{D42A27DB-BD31-4B8C-83A1-F6EECF244321}">
                <p14:modId xmlns:p14="http://schemas.microsoft.com/office/powerpoint/2010/main" val="1981315021"/>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665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1D6489-81DB-10DF-2EBA-5CF27A5196B9}"/>
              </a:ext>
            </a:extLst>
          </p:cNvPr>
          <p:cNvSpPr>
            <a:spLocks noGrp="1"/>
          </p:cNvSpPr>
          <p:nvPr>
            <p:ph type="title"/>
          </p:nvPr>
        </p:nvSpPr>
        <p:spPr>
          <a:xfrm>
            <a:off x="686834" y="1153572"/>
            <a:ext cx="3200400" cy="4461163"/>
          </a:xfrm>
        </p:spPr>
        <p:txBody>
          <a:bodyPr>
            <a:normAutofit/>
          </a:bodyPr>
          <a:lstStyle/>
          <a:p>
            <a:r>
              <a:rPr lang="en-US">
                <a:solidFill>
                  <a:srgbClr val="FFFFFF"/>
                </a:solidFill>
              </a:rPr>
              <a:t>Case Study (cont.)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37F9B26-9462-D2E7-21C2-6942A49E9297}"/>
              </a:ext>
            </a:extLst>
          </p:cNvPr>
          <p:cNvSpPr>
            <a:spLocks noGrp="1"/>
          </p:cNvSpPr>
          <p:nvPr>
            <p:ph idx="1"/>
          </p:nvPr>
        </p:nvSpPr>
        <p:spPr>
          <a:xfrm>
            <a:off x="4447308" y="591344"/>
            <a:ext cx="6906491" cy="5585619"/>
          </a:xfrm>
        </p:spPr>
        <p:txBody>
          <a:bodyPr anchor="ctr">
            <a:normAutofit/>
          </a:bodyPr>
          <a:lstStyle/>
          <a:p>
            <a:pPr marL="0" indent="0">
              <a:buNone/>
            </a:pPr>
            <a:r>
              <a:rPr lang="en-US" dirty="0"/>
              <a:t>After administration of TPA the patient regained mobility of his left upper and lower extremities but has a limited range of motion. The numbness and tingling recovered after a 24-hour observation. Continuation of his hypertension and cholesterol medications as well as continuing his blood thinner (Xarelto) medication was educated upon discharge.</a:t>
            </a:r>
          </a:p>
        </p:txBody>
      </p:sp>
    </p:spTree>
    <p:extLst>
      <p:ext uri="{BB962C8B-B14F-4D97-AF65-F5344CB8AC3E}">
        <p14:creationId xmlns:p14="http://schemas.microsoft.com/office/powerpoint/2010/main" val="2899015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E8B030-8446-EE3E-BE4C-23299DD74C8A}"/>
              </a:ext>
            </a:extLst>
          </p:cNvPr>
          <p:cNvSpPr>
            <a:spLocks noGrp="1"/>
          </p:cNvSpPr>
          <p:nvPr>
            <p:ph type="title"/>
          </p:nvPr>
        </p:nvSpPr>
        <p:spPr>
          <a:xfrm>
            <a:off x="686834" y="1153572"/>
            <a:ext cx="3200400" cy="4461163"/>
          </a:xfrm>
        </p:spPr>
        <p:txBody>
          <a:bodyPr>
            <a:normAutofit/>
          </a:bodyPr>
          <a:lstStyle/>
          <a:p>
            <a:r>
              <a:rPr lang="en-US">
                <a:solidFill>
                  <a:srgbClr val="FFFFFF"/>
                </a:solidFill>
              </a:rPr>
              <a:t>Plan of Care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3EC0859-187B-4EC3-368B-8371BF025D63}"/>
              </a:ext>
            </a:extLst>
          </p:cNvPr>
          <p:cNvSpPr>
            <a:spLocks noGrp="1"/>
          </p:cNvSpPr>
          <p:nvPr>
            <p:ph idx="1"/>
          </p:nvPr>
        </p:nvSpPr>
        <p:spPr>
          <a:xfrm>
            <a:off x="4447308" y="591344"/>
            <a:ext cx="6906491" cy="5585619"/>
          </a:xfrm>
        </p:spPr>
        <p:txBody>
          <a:bodyPr anchor="ctr">
            <a:normAutofit/>
          </a:bodyPr>
          <a:lstStyle/>
          <a:p>
            <a:r>
              <a:rPr lang="en-US" dirty="0"/>
              <a:t>Following up with Physical Therapy</a:t>
            </a:r>
          </a:p>
          <a:p>
            <a:r>
              <a:rPr lang="en-US" dirty="0"/>
              <a:t>Continuation of medications</a:t>
            </a:r>
          </a:p>
          <a:p>
            <a:r>
              <a:rPr lang="en-US" dirty="0"/>
              <a:t>Education on the importance of medications</a:t>
            </a:r>
          </a:p>
          <a:p>
            <a:endParaRPr lang="en-US" dirty="0"/>
          </a:p>
        </p:txBody>
      </p:sp>
    </p:spTree>
    <p:extLst>
      <p:ext uri="{BB962C8B-B14F-4D97-AF65-F5344CB8AC3E}">
        <p14:creationId xmlns:p14="http://schemas.microsoft.com/office/powerpoint/2010/main" val="3798721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BF89B1-5BC2-5D7F-8806-383863FC77FC}"/>
              </a:ext>
            </a:extLst>
          </p:cNvPr>
          <p:cNvSpPr>
            <a:spLocks noGrp="1"/>
          </p:cNvSpPr>
          <p:nvPr>
            <p:ph type="title"/>
          </p:nvPr>
        </p:nvSpPr>
        <p:spPr>
          <a:xfrm>
            <a:off x="1389278" y="1233241"/>
            <a:ext cx="3240506" cy="4064628"/>
          </a:xfrm>
        </p:spPr>
        <p:txBody>
          <a:bodyPr>
            <a:normAutofit/>
          </a:bodyPr>
          <a:lstStyle/>
          <a:p>
            <a:r>
              <a:rPr lang="en-US">
                <a:solidFill>
                  <a:srgbClr val="FFFFFF"/>
                </a:solidFill>
              </a:rPr>
              <a:t>Question #1</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C22AA48B-A827-D900-01BA-9E79CD16797F}"/>
              </a:ext>
            </a:extLst>
          </p:cNvPr>
          <p:cNvSpPr>
            <a:spLocks noGrp="1"/>
          </p:cNvSpPr>
          <p:nvPr>
            <p:ph idx="1"/>
          </p:nvPr>
        </p:nvSpPr>
        <p:spPr>
          <a:xfrm>
            <a:off x="6096000" y="820880"/>
            <a:ext cx="5257799" cy="4889350"/>
          </a:xfrm>
        </p:spPr>
        <p:txBody>
          <a:bodyPr anchor="t">
            <a:normAutofit/>
          </a:bodyPr>
          <a:lstStyle/>
          <a:p>
            <a:pPr marL="0" indent="0">
              <a:buNone/>
            </a:pPr>
            <a:r>
              <a:rPr lang="en-US" dirty="0"/>
              <a:t>A patient has been admitted to a stroke unit for having symptoms of dysphagia and right-sided weakness. What is the priority in the care of this patient? </a:t>
            </a:r>
          </a:p>
          <a:p>
            <a:pPr marL="514350" indent="-514350">
              <a:buAutoNum type="alphaLcPeriod"/>
            </a:pPr>
            <a:r>
              <a:rPr lang="en-US" dirty="0"/>
              <a:t>Cardiac monitoring</a:t>
            </a:r>
          </a:p>
          <a:p>
            <a:pPr marL="514350" indent="-514350">
              <a:buAutoNum type="alphaLcPeriod"/>
            </a:pPr>
            <a:r>
              <a:rPr lang="en-US" dirty="0"/>
              <a:t>Airway and Respiratory Assessment</a:t>
            </a:r>
          </a:p>
          <a:p>
            <a:pPr marL="514350" indent="-514350">
              <a:buAutoNum type="alphaLcPeriod"/>
            </a:pPr>
            <a:r>
              <a:rPr lang="en-US" dirty="0"/>
              <a:t>Blood pressure monitoring</a:t>
            </a:r>
          </a:p>
          <a:p>
            <a:pPr marL="514350" indent="-514350">
              <a:buAutoNum type="alphaLcPeriod"/>
            </a:pPr>
            <a:r>
              <a:rPr lang="en-US" dirty="0"/>
              <a:t>Temperature </a:t>
            </a:r>
          </a:p>
          <a:p>
            <a:pPr marL="514350" indent="-514350">
              <a:buAutoNum type="alphaLcPeriod"/>
            </a:pPr>
            <a:endParaRPr lang="en-US" dirty="0"/>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747619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E4C8D-9E29-1D3B-4BBE-7604A4E1F0C9}"/>
              </a:ext>
            </a:extLst>
          </p:cNvPr>
          <p:cNvSpPr>
            <a:spLocks noGrp="1"/>
          </p:cNvSpPr>
          <p:nvPr>
            <p:ph type="title"/>
          </p:nvPr>
        </p:nvSpPr>
        <p:spPr/>
        <p:txBody>
          <a:bodyPr/>
          <a:lstStyle/>
          <a:p>
            <a:r>
              <a:rPr lang="en-US" dirty="0"/>
              <a:t>Answer</a:t>
            </a:r>
          </a:p>
        </p:txBody>
      </p:sp>
      <p:sp>
        <p:nvSpPr>
          <p:cNvPr id="3" name="Content Placeholder 2">
            <a:extLst>
              <a:ext uri="{FF2B5EF4-FFF2-40B4-BE49-F238E27FC236}">
                <a16:creationId xmlns:a16="http://schemas.microsoft.com/office/drawing/2014/main" id="{1AE4F97E-F43D-0A0A-215A-E806EB041CD8}"/>
              </a:ext>
            </a:extLst>
          </p:cNvPr>
          <p:cNvSpPr>
            <a:spLocks noGrp="1"/>
          </p:cNvSpPr>
          <p:nvPr>
            <p:ph idx="1"/>
          </p:nvPr>
        </p:nvSpPr>
        <p:spPr/>
        <p:txBody>
          <a:bodyPr/>
          <a:lstStyle/>
          <a:p>
            <a:r>
              <a:rPr lang="en-US" dirty="0"/>
              <a:t>B</a:t>
            </a:r>
          </a:p>
        </p:txBody>
      </p:sp>
    </p:spTree>
    <p:extLst>
      <p:ext uri="{BB962C8B-B14F-4D97-AF65-F5344CB8AC3E}">
        <p14:creationId xmlns:p14="http://schemas.microsoft.com/office/powerpoint/2010/main" val="4141546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EEACD8-2724-CF53-4E65-B56320B43A8E}"/>
              </a:ext>
            </a:extLst>
          </p:cNvPr>
          <p:cNvSpPr>
            <a:spLocks noGrp="1"/>
          </p:cNvSpPr>
          <p:nvPr>
            <p:ph type="title"/>
          </p:nvPr>
        </p:nvSpPr>
        <p:spPr>
          <a:xfrm>
            <a:off x="1389278" y="1233241"/>
            <a:ext cx="3240506" cy="4064628"/>
          </a:xfrm>
        </p:spPr>
        <p:txBody>
          <a:bodyPr>
            <a:normAutofit/>
          </a:bodyPr>
          <a:lstStyle/>
          <a:p>
            <a:r>
              <a:rPr lang="en-US">
                <a:solidFill>
                  <a:srgbClr val="FFFFFF"/>
                </a:solidFill>
              </a:rPr>
              <a:t>Question #2</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E50D5AF2-EEC5-5DC0-D8BC-55A6F2DABD32}"/>
              </a:ext>
            </a:extLst>
          </p:cNvPr>
          <p:cNvSpPr>
            <a:spLocks noGrp="1"/>
          </p:cNvSpPr>
          <p:nvPr>
            <p:ph idx="1"/>
          </p:nvPr>
        </p:nvSpPr>
        <p:spPr>
          <a:xfrm>
            <a:off x="6096000" y="820880"/>
            <a:ext cx="5257799" cy="4889350"/>
          </a:xfrm>
        </p:spPr>
        <p:txBody>
          <a:bodyPr anchor="t">
            <a:normAutofit/>
          </a:bodyPr>
          <a:lstStyle/>
          <a:p>
            <a:pPr marL="0" indent="0">
              <a:buNone/>
            </a:pPr>
            <a:r>
              <a:rPr lang="en-US" sz="1300"/>
              <a:t>A nurse is teaching the types of strokes to a class of nursing students. Which of the following statements is true about the difference between an ischemic stroke and a hemorrhagic stroke?</a:t>
            </a:r>
          </a:p>
          <a:p>
            <a:pPr marL="0" indent="0">
              <a:buNone/>
            </a:pPr>
            <a:r>
              <a:rPr lang="en-US" sz="1300"/>
              <a:t>a. An ischemic stroke is when blood is leaking in the brain and a hemorrhagic stroke is caused by a blood clot in the artery that leads to the brain.</a:t>
            </a:r>
          </a:p>
          <a:p>
            <a:endParaRPr lang="en-US" sz="1300"/>
          </a:p>
          <a:p>
            <a:pPr marL="0" indent="0">
              <a:buNone/>
            </a:pPr>
            <a:r>
              <a:rPr lang="en-US" sz="1300"/>
              <a:t>b. An ischemic stroke is when blood leaks around the brain tissue and a hemorrhagic stroke is when a clot is formed elsewhere in the body that breaks loose and travels to the brain.</a:t>
            </a:r>
          </a:p>
          <a:p>
            <a:endParaRPr lang="en-US" sz="1300"/>
          </a:p>
          <a:p>
            <a:pPr marL="0" indent="0">
              <a:buNone/>
            </a:pPr>
            <a:r>
              <a:rPr lang="en-US" sz="1300" err="1"/>
              <a:t>c.</a:t>
            </a:r>
            <a:r>
              <a:rPr lang="en-US" sz="1300"/>
              <a:t> An ischemic stroke happens when a blood clot forms in an artery or is formed elsewhere in the body that breaks loose and travels to the brain and a hemorrhagic stroke is a blood leak inside the brain or around the brain tissue.</a:t>
            </a:r>
          </a:p>
          <a:p>
            <a:endParaRPr lang="en-US" sz="1300"/>
          </a:p>
          <a:p>
            <a:pPr marL="0" indent="0">
              <a:buNone/>
            </a:pPr>
            <a:r>
              <a:rPr lang="en-US" sz="1300"/>
              <a:t>d. An ischemic stroke last only a couple of hours and a Hemorrhagic stroke lasts forever.</a:t>
            </a: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7280236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1CE61-A58A-C8F3-B90C-CEBF0FC89A92}"/>
              </a:ext>
            </a:extLst>
          </p:cNvPr>
          <p:cNvSpPr>
            <a:spLocks noGrp="1"/>
          </p:cNvSpPr>
          <p:nvPr>
            <p:ph type="title"/>
          </p:nvPr>
        </p:nvSpPr>
        <p:spPr/>
        <p:txBody>
          <a:bodyPr/>
          <a:lstStyle/>
          <a:p>
            <a:r>
              <a:rPr lang="en-US" dirty="0"/>
              <a:t>Answer </a:t>
            </a:r>
          </a:p>
        </p:txBody>
      </p:sp>
      <p:sp>
        <p:nvSpPr>
          <p:cNvPr id="3" name="Content Placeholder 2">
            <a:extLst>
              <a:ext uri="{FF2B5EF4-FFF2-40B4-BE49-F238E27FC236}">
                <a16:creationId xmlns:a16="http://schemas.microsoft.com/office/drawing/2014/main" id="{AEA086C9-10C8-B111-4010-9113FF850699}"/>
              </a:ext>
            </a:extLst>
          </p:cNvPr>
          <p:cNvSpPr>
            <a:spLocks noGrp="1"/>
          </p:cNvSpPr>
          <p:nvPr>
            <p:ph idx="1"/>
          </p:nvPr>
        </p:nvSpPr>
        <p:spPr/>
        <p:txBody>
          <a:bodyPr/>
          <a:lstStyle/>
          <a:p>
            <a:r>
              <a:rPr lang="en-US" dirty="0"/>
              <a:t>c</a:t>
            </a:r>
          </a:p>
        </p:txBody>
      </p:sp>
    </p:spTree>
    <p:extLst>
      <p:ext uri="{BB962C8B-B14F-4D97-AF65-F5344CB8AC3E}">
        <p14:creationId xmlns:p14="http://schemas.microsoft.com/office/powerpoint/2010/main" val="1252539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CF9F5-2732-FA52-A3CF-54BF0163E8AF}"/>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64F6BAE0-5BAA-C42F-976C-781D3DFEEEDF}"/>
              </a:ext>
            </a:extLst>
          </p:cNvPr>
          <p:cNvSpPr>
            <a:spLocks noGrp="1"/>
          </p:cNvSpPr>
          <p:nvPr>
            <p:ph idx="1"/>
          </p:nvPr>
        </p:nvSpPr>
        <p:spPr/>
        <p:txBody>
          <a:bodyPr/>
          <a:lstStyle/>
          <a:p>
            <a:pPr marL="0" marR="0" indent="0">
              <a:lnSpc>
                <a:spcPct val="107000"/>
              </a:lnSpc>
              <a:spcBef>
                <a:spcPts val="0"/>
              </a:spcBef>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Lin, S. H., &amp; Dionne, T. P. (2018). Interventions to Improve Movement and Functional Outcomes in Adult Stroke</a:t>
            </a:r>
          </a:p>
          <a:p>
            <a:pPr marL="0" marR="0" indent="0">
              <a:lnSpc>
                <a:spcPct val="107000"/>
              </a:lnSpc>
              <a:spcBef>
                <a:spcPts val="0"/>
              </a:spcBef>
              <a:spcAft>
                <a:spcPts val="800"/>
              </a:spcAft>
              <a:buNone/>
            </a:pPr>
            <a:r>
              <a:rPr lang="en-US" sz="1800" kern="100" dirty="0">
                <a:latin typeface="Calibri" panose="020F0502020204030204" pitchFamily="34" charset="0"/>
                <a:ea typeface="Calibri" panose="020F0502020204030204" pitchFamily="34" charset="0"/>
                <a:cs typeface="Times New Roman" panose="02020603050405020304" pitchFamily="18" charset="0"/>
              </a:rPr>
              <a: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Rehabilitation: Review and Evidence Summary. Journal of participatory medicine, 10(1), e3. 	</a:t>
            </a:r>
            <a:r>
              <a:rPr lang="en-US"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https://doi.org/10.2196/jopm.8929</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Szelenberger</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R.,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Kostka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J.,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Saluk-Bijak</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J., &amp; Miller, E. (2020). Pharmacological Interventions and Rehabilitation</a:t>
            </a:r>
          </a:p>
          <a:p>
            <a:pPr marL="0" marR="0" indent="0">
              <a:lnSpc>
                <a:spcPct val="107000"/>
              </a:lnSpc>
              <a:spcBef>
                <a:spcPts val="0"/>
              </a:spcBef>
              <a:spcAft>
                <a:spcPts val="800"/>
              </a:spcAft>
              <a:buNone/>
            </a:pPr>
            <a:r>
              <a:rPr lang="en-US" sz="1800" kern="100" dirty="0">
                <a:latin typeface="Calibri" panose="020F0502020204030204" pitchFamily="34" charset="0"/>
                <a:ea typeface="Calibri" panose="020F0502020204030204" pitchFamily="34" charset="0"/>
                <a:cs typeface="Times New Roman" panose="02020603050405020304" pitchFamily="18" charset="0"/>
              </a:rPr>
              <a: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Approach for Enhancing Brain Self-repair and Stroke Recovery. Current neuropharmacology, 18(1), 	51–64. </a:t>
            </a:r>
            <a:r>
              <a:rPr lang="en-US"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https://doi.org/10.2174/1570159X17666190726104139</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Thomas, S. B., &amp;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Amatangelo</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M. P. (2019). Priority Nursing Interventions Caring for the Stroke Patient. Critical</a:t>
            </a:r>
          </a:p>
          <a:p>
            <a:pPr marL="0" marR="0" indent="0">
              <a:lnSpc>
                <a:spcPct val="107000"/>
              </a:lnSpc>
              <a:spcBef>
                <a:spcPts val="0"/>
              </a:spcBef>
              <a:spcAft>
                <a:spcPts val="800"/>
              </a:spcAft>
              <a:buNone/>
            </a:pPr>
            <a:r>
              <a:rPr lang="en-US" sz="1800" kern="100" dirty="0">
                <a:latin typeface="Calibri" panose="020F0502020204030204" pitchFamily="34" charset="0"/>
                <a:ea typeface="Calibri" panose="020F0502020204030204" pitchFamily="34" charset="0"/>
                <a:cs typeface="Times New Roman" panose="02020603050405020304" pitchFamily="18" charset="0"/>
              </a:rPr>
              <a: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Care Nursing Clinics of North America. doi:10.1016/j.cnc.2019.11.005 </a:t>
            </a:r>
          </a:p>
          <a:p>
            <a:endParaRPr lang="en-US" dirty="0"/>
          </a:p>
        </p:txBody>
      </p:sp>
    </p:spTree>
    <p:extLst>
      <p:ext uri="{BB962C8B-B14F-4D97-AF65-F5344CB8AC3E}">
        <p14:creationId xmlns:p14="http://schemas.microsoft.com/office/powerpoint/2010/main" val="37299405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1108</Words>
  <Application>Microsoft Office PowerPoint</Application>
  <PresentationFormat>Widescreen</PresentationFormat>
  <Paragraphs>83</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Courier New</vt:lpstr>
      <vt:lpstr>Office Theme</vt:lpstr>
      <vt:lpstr>Stroke – Pathophysiology Case Study</vt:lpstr>
      <vt:lpstr>Case Study</vt:lpstr>
      <vt:lpstr>PowerPoint Presentation</vt:lpstr>
      <vt:lpstr>Pathophysiology and Etiology – Ischemic Stroke</vt:lpstr>
      <vt:lpstr>PowerPoint Presentation</vt:lpstr>
      <vt:lpstr>Atherosclerosis</vt:lpstr>
      <vt:lpstr>Signs &amp; Symptoms</vt:lpstr>
      <vt:lpstr>Health Problems</vt:lpstr>
      <vt:lpstr>PowerPoint Presentation</vt:lpstr>
      <vt:lpstr>Interventions and Evaluation</vt:lpstr>
      <vt:lpstr>Interventions and Evaluation</vt:lpstr>
      <vt:lpstr>Nursing Implications &amp; Interventions</vt:lpstr>
      <vt:lpstr>Case Study (cont.)</vt:lpstr>
      <vt:lpstr>Plan of Care</vt:lpstr>
      <vt:lpstr>Question #1</vt:lpstr>
      <vt:lpstr>Answer</vt:lpstr>
      <vt:lpstr>Question #2</vt:lpstr>
      <vt:lpstr>Answer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Stroke – Pathophysiology Case Study</dc:title>
  <dc:creator>Alvin C. De Guzman</dc:creator>
  <cp:lastModifiedBy>Alvin C. De Guzman</cp:lastModifiedBy>
  <cp:revision>2</cp:revision>
  <dcterms:created xsi:type="dcterms:W3CDTF">2023-03-20T01:45:03Z</dcterms:created>
  <dcterms:modified xsi:type="dcterms:W3CDTF">2023-03-20T02:26:35Z</dcterms:modified>
</cp:coreProperties>
</file>