
<file path=[Content_Types].xml><?xml version="1.0" encoding="utf-8"?>
<Types xmlns="http://schemas.openxmlformats.org/package/2006/content-types">
  <Default Extension="png" ContentType="image/png"/>
  <Default Extension="mp3" ContentType="audio/mpe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60" r:id="rId3"/>
    <p:sldId id="261" r:id="rId4"/>
    <p:sldId id="263" r:id="rId5"/>
    <p:sldId id="266" r:id="rId6"/>
    <p:sldId id="267" r:id="rId7"/>
    <p:sldId id="257" r:id="rId8"/>
    <p:sldId id="258" r:id="rId9"/>
    <p:sldId id="259" r:id="rId10"/>
    <p:sldId id="26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9" autoAdjust="0"/>
    <p:restoredTop sz="73443" autoAdjust="0"/>
  </p:normalViewPr>
  <p:slideViewPr>
    <p:cSldViewPr snapToGrid="0">
      <p:cViewPr varScale="1">
        <p:scale>
          <a:sx n="93" d="100"/>
          <a:sy n="93" d="100"/>
        </p:scale>
        <p:origin x="98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FE8030-41B4-420A-AECE-9ED98E033CD3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B2304C-4321-45EC-AE1E-FF776524DA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012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2304C-4321-45EC-AE1E-FF776524DA1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33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2304C-4321-45EC-AE1E-FF776524DA1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07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2304C-4321-45EC-AE1E-FF776524DA1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416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2304C-4321-45EC-AE1E-FF776524DA1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340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BE5CB81E-B884-40F0-9304-233E928FB4D4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4D75F129-EC31-49E5-BB5B-83E89C4A6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540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B81E-B884-40F0-9304-233E928FB4D4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5F129-EC31-49E5-BB5B-83E89C4A6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19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BE5CB81E-B884-40F0-9304-233E928FB4D4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4D75F129-EC31-49E5-BB5B-83E89C4A6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139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BE5CB81E-B884-40F0-9304-233E928FB4D4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4D75F129-EC31-49E5-BB5B-83E89C4A6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052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BE5CB81E-B884-40F0-9304-233E928FB4D4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4D75F129-EC31-49E5-BB5B-83E89C4A6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719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B81E-B884-40F0-9304-233E928FB4D4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5F129-EC31-49E5-BB5B-83E89C4A6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828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BE5CB81E-B884-40F0-9304-233E928FB4D4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4D75F129-EC31-49E5-BB5B-83E89C4A6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193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B81E-B884-40F0-9304-233E928FB4D4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5F129-EC31-49E5-BB5B-83E89C4A6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763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BE5CB81E-B884-40F0-9304-233E928FB4D4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4D75F129-EC31-49E5-BB5B-83E89C4A6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738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B81E-B884-40F0-9304-233E928FB4D4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5F129-EC31-49E5-BB5B-83E89C4A6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470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BE5CB81E-B884-40F0-9304-233E928FB4D4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4D75F129-EC31-49E5-BB5B-83E89C4A6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898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CB81E-B884-40F0-9304-233E928FB4D4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5F129-EC31-49E5-BB5B-83E89C4A6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029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599EB-D17A-46A8-8A6D-7AA1AE8EC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1160" y="1979613"/>
            <a:ext cx="9144000" cy="1660594"/>
          </a:xfrm>
        </p:spPr>
        <p:txBody>
          <a:bodyPr>
            <a:normAutofit/>
          </a:bodyPr>
          <a:lstStyle/>
          <a:p>
            <a:r>
              <a:rPr lang="en-US" dirty="0"/>
              <a:t>SERVICE TEACHING ALLIANCE VOCATIONAL COLLEGE</a:t>
            </a:r>
          </a:p>
        </p:txBody>
      </p:sp>
      <p:pic>
        <p:nvPicPr>
          <p:cNvPr id="12" name="slide 1 ">
            <a:hlinkClick r:id="" action="ppaction://media"/>
            <a:extLst>
              <a:ext uri="{FF2B5EF4-FFF2-40B4-BE49-F238E27FC236}">
                <a16:creationId xmlns:a16="http://schemas.microsoft.com/office/drawing/2014/main" id="{51A7A530-B928-428C-8E34-8E4557664B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82400" y="6248400"/>
            <a:ext cx="609600" cy="609600"/>
          </a:xfrm>
          <a:prstGeom prst="rect">
            <a:avLst/>
          </a:prstGeom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0833F0E2-8633-8429-47CA-79269C5315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1159" y="3904181"/>
            <a:ext cx="8849303" cy="2953820"/>
          </a:xfrm>
          <a:solidFill>
            <a:schemeClr val="accent1"/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l"/>
            <a:r>
              <a:rPr lang="en-US" dirty="0"/>
              <a:t>        </a:t>
            </a:r>
            <a:r>
              <a:rPr lang="en-US" u="sng" dirty="0"/>
              <a:t>Who we are:</a:t>
            </a:r>
          </a:p>
          <a:p>
            <a:pPr algn="l"/>
            <a:r>
              <a:rPr lang="en-US" dirty="0"/>
              <a:t>        Sandy/Tony/Alvin</a:t>
            </a:r>
          </a:p>
          <a:p>
            <a:pPr algn="l"/>
            <a:r>
              <a:rPr lang="en-US" dirty="0"/>
              <a:t>        </a:t>
            </a:r>
            <a:r>
              <a:rPr lang="en-US" u="sng" dirty="0"/>
              <a:t>What was our focus and why</a:t>
            </a:r>
            <a:r>
              <a:rPr lang="en-US" dirty="0"/>
              <a:t>:</a:t>
            </a:r>
          </a:p>
          <a:p>
            <a:pPr algn="l"/>
            <a:r>
              <a:rPr lang="en-US" dirty="0"/>
              <a:t>        Requested by Nursing to develop a CNA Program </a:t>
            </a:r>
          </a:p>
          <a:p>
            <a:pPr algn="l"/>
            <a:r>
              <a:rPr lang="en-US" dirty="0"/>
              <a:t>        Utilized California guidelines to meet state requirements</a:t>
            </a:r>
          </a:p>
          <a:p>
            <a:pPr algn="l"/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72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47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D2410-8B77-45C3-A870-F7B317509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1144F-3EA9-4C74-AFBB-9CC362863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1800" u="sng" dirty="0"/>
          </a:p>
          <a:p>
            <a:r>
              <a:rPr lang="en-US" sz="1800" dirty="0"/>
              <a:t>Operates within the scope of practice of a CNA</a:t>
            </a:r>
          </a:p>
          <a:p>
            <a:r>
              <a:rPr lang="en-US" sz="1800" dirty="0"/>
              <a:t>Consistently uses common medical terms</a:t>
            </a:r>
          </a:p>
          <a:p>
            <a:r>
              <a:rPr lang="en-US" sz="1800" dirty="0"/>
              <a:t>Provides consistent and effective ADL’s</a:t>
            </a:r>
          </a:p>
          <a:p>
            <a:r>
              <a:rPr lang="en-US" sz="1800" dirty="0"/>
              <a:t>Applies effective therapeutic communication skills</a:t>
            </a:r>
          </a:p>
          <a:p>
            <a:r>
              <a:rPr lang="en-US" sz="1800" dirty="0"/>
              <a:t>Demonstrates professionalism &amp; interprofessional collaboration</a:t>
            </a:r>
          </a:p>
          <a:p>
            <a:r>
              <a:rPr lang="en-US" sz="1800" dirty="0"/>
              <a:t>Correctly employs evidence-based treatment/procedures</a:t>
            </a:r>
          </a:p>
          <a:p>
            <a:r>
              <a:rPr lang="en-US" sz="1800" dirty="0"/>
              <a:t>Eligibility for the CA state certification exam</a:t>
            </a:r>
          </a:p>
        </p:txBody>
      </p:sp>
      <p:pic>
        <p:nvPicPr>
          <p:cNvPr id="6" name="slide 2 ">
            <a:hlinkClick r:id="" action="ppaction://media"/>
            <a:extLst>
              <a:ext uri="{FF2B5EF4-FFF2-40B4-BE49-F238E27FC236}">
                <a16:creationId xmlns:a16="http://schemas.microsoft.com/office/drawing/2014/main" id="{9D5EC3A2-960E-4E23-991B-54990F9BB3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82400" y="61769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306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5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6F2F1-0088-4584-80E9-29DA527F1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Prerequisites/ Admission &amp; Progression Criteria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630822-4DC1-4507-83EC-C5612F375CB3}"/>
              </a:ext>
            </a:extLst>
          </p:cNvPr>
          <p:cNvSpPr/>
          <p:nvPr/>
        </p:nvSpPr>
        <p:spPr>
          <a:xfrm>
            <a:off x="4781550" y="1431542"/>
            <a:ext cx="8305799" cy="4592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/>
              <a:t>Prerequisite classes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Math 101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English 100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Intro to Anatomy &amp; Physiology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Intro to Nursing</a:t>
            </a:r>
          </a:p>
          <a:p>
            <a:endParaRPr lang="en-US" dirty="0"/>
          </a:p>
          <a:p>
            <a:r>
              <a:rPr lang="en-US" u="sng" dirty="0"/>
              <a:t>Admission criteria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 school diploma or GED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SAT 400 or higher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 17 or higher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LiveScan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Physical exam, TB, Immunizations or titer</a:t>
            </a:r>
          </a:p>
          <a:p>
            <a:endParaRPr lang="en-US" dirty="0"/>
          </a:p>
          <a:p>
            <a:r>
              <a:rPr lang="en-US" u="sng" dirty="0"/>
              <a:t>Progression criteria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limit on attempts to pass hands-on modules #5-#13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Encouraged to practice outside of class during open lab times</a:t>
            </a:r>
          </a:p>
        </p:txBody>
      </p:sp>
      <p:pic>
        <p:nvPicPr>
          <p:cNvPr id="11" name="slide 3">
            <a:hlinkClick r:id="" action="ppaction://media"/>
            <a:extLst>
              <a:ext uri="{FF2B5EF4-FFF2-40B4-BE49-F238E27FC236}">
                <a16:creationId xmlns:a16="http://schemas.microsoft.com/office/drawing/2014/main" id="{7D2CF6C9-2849-4F80-B35C-BDE70D25BE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82400" y="61880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335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20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DCA06E8-FABF-3609-034C-FC75D67FC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Classroom &amp; Lab Hours / College Credits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D548AD-9D10-2A28-E68E-070254594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2039" y="617220"/>
            <a:ext cx="6473567" cy="5578307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tx2"/>
                </a:solidFill>
                <a:cs typeface="Calibri"/>
              </a:rPr>
              <a:t>        </a:t>
            </a:r>
            <a:r>
              <a:rPr lang="en-US" sz="2000" b="1" u="sng" dirty="0">
                <a:solidFill>
                  <a:schemeClr val="tx2"/>
                </a:solidFill>
                <a:cs typeface="Calibri"/>
              </a:rPr>
              <a:t>CNA101 – CNA117 (20 weeks) + Exam (1 week)</a:t>
            </a:r>
            <a:endParaRPr lang="en-US" b="1" u="sng" dirty="0">
              <a:solidFill>
                <a:schemeClr val="tx2"/>
              </a:solidFill>
              <a:cs typeface="Calibri"/>
            </a:endParaRPr>
          </a:p>
          <a:p>
            <a:pPr marL="0" indent="0">
              <a:buNone/>
            </a:pPr>
            <a:r>
              <a:rPr lang="en-US" sz="2000" dirty="0">
                <a:cs typeface="Calibri"/>
              </a:rPr>
              <a:t>              Classroom: 60 actual hours = 5.5 credits </a:t>
            </a:r>
          </a:p>
          <a:p>
            <a:pPr marL="0" indent="0">
              <a:buNone/>
            </a:pPr>
            <a:r>
              <a:rPr lang="en-US" sz="2000" dirty="0">
                <a:cs typeface="Calibri"/>
              </a:rPr>
              <a:t>                    Labs 100 actual hours = 3.0 credits </a:t>
            </a:r>
          </a:p>
          <a:p>
            <a:pPr marL="0" indent="0">
              <a:buNone/>
            </a:pPr>
            <a:endParaRPr lang="en-US" sz="2000" dirty="0">
              <a:cs typeface="Calibri"/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   </a:t>
            </a:r>
            <a:r>
              <a:rPr lang="en-US" sz="2000" u="sng" dirty="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Didactic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(3 hour session)-60 hours total. Modules #105, #108, &amp; #112 will be two weeks of class and labs due to weigh of information. (Mon 9:00 AM – 12:00 PM). </a:t>
            </a:r>
            <a:endParaRPr lang="en-US" sz="2000" b="1" dirty="0">
              <a:solidFill>
                <a:schemeClr val="bg2">
                  <a:lumMod val="50000"/>
                </a:schemeClr>
              </a:solidFill>
              <a:cs typeface="Calibri"/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   </a:t>
            </a:r>
            <a:r>
              <a:rPr lang="en-US" sz="2000" u="sng" dirty="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Lab / </a:t>
            </a:r>
            <a:r>
              <a:rPr lang="en-US" sz="2000" u="sng" dirty="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VSim</a:t>
            </a:r>
            <a:r>
              <a:rPr lang="en-US" sz="2000" u="sng" dirty="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 / Flipped Classroom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(5 hour session) – 55 hours total starting on module #5 through module #17. (Mon 1:00 pm to 6:00 pm).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   </a:t>
            </a:r>
            <a:r>
              <a:rPr lang="en-US" sz="2000" u="sng" dirty="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Off-site Clinical  (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9 hours per session for 5 weeks)- 45 hours modules #13-#17. (Wed or Thurs 6:00 am to 4:00 pm). Locations to be determined.</a:t>
            </a:r>
          </a:p>
        </p:txBody>
      </p:sp>
      <p:pic>
        <p:nvPicPr>
          <p:cNvPr id="4" name="MSN classrooom voiceover">
            <a:hlinkClick r:id="" action="ppaction://media"/>
            <a:extLst>
              <a:ext uri="{FF2B5EF4-FFF2-40B4-BE49-F238E27FC236}">
                <a16:creationId xmlns:a16="http://schemas.microsoft.com/office/drawing/2014/main" id="{0C3A868B-2B90-F3AB-8EA4-027E2AD0AE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1750" y="6116301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725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F8AD0-971D-10A4-8808-A64A67676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" y="2962332"/>
            <a:ext cx="5017770" cy="933335"/>
          </a:xfrm>
        </p:spPr>
        <p:txBody>
          <a:bodyPr anchor="b">
            <a:normAutofit fontScale="90000"/>
          </a:bodyPr>
          <a:lstStyle/>
          <a:p>
            <a:r>
              <a:rPr lang="en-US" sz="4000" dirty="0">
                <a:cs typeface="Calibri Light"/>
              </a:rPr>
              <a:t>Teaching Staff</a:t>
            </a:r>
            <a:endParaRPr lang="en-US" sz="4000" dirty="0"/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4E86E7A5-BAF8-6885-479D-D92F21D76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6439" y="1783080"/>
            <a:ext cx="5559167" cy="4412447"/>
          </a:xfrm>
        </p:spPr>
        <p:txBody>
          <a:bodyPr anchor="ctr">
            <a:normAutofit/>
          </a:bodyPr>
          <a:lstStyle/>
          <a:p>
            <a:r>
              <a:rPr lang="en-US" sz="2000" dirty="0">
                <a:solidFill>
                  <a:schemeClr val="tx2"/>
                </a:solidFill>
                <a:cs typeface="Calibri"/>
              </a:rPr>
              <a:t>Sandy Sargent BSN, RN, PHN, CHC</a:t>
            </a:r>
          </a:p>
          <a:p>
            <a:r>
              <a:rPr lang="en-US" sz="2000" dirty="0">
                <a:solidFill>
                  <a:schemeClr val="bg2">
                    <a:lumMod val="50000"/>
                  </a:schemeClr>
                </a:solidFill>
                <a:cs typeface="Calibri"/>
              </a:rPr>
              <a:t>(Office hours: Wed 5 pm – 7 pm)</a:t>
            </a:r>
          </a:p>
          <a:p>
            <a:endParaRPr lang="en-US" sz="2000" dirty="0">
              <a:solidFill>
                <a:schemeClr val="bg2">
                  <a:lumMod val="50000"/>
                </a:schemeClr>
              </a:solidFill>
              <a:cs typeface="Calibri"/>
            </a:endParaRPr>
          </a:p>
          <a:p>
            <a:r>
              <a:rPr lang="en-US" sz="2000" dirty="0" err="1">
                <a:solidFill>
                  <a:schemeClr val="tx2"/>
                </a:solidFill>
                <a:cs typeface="Calibri"/>
              </a:rPr>
              <a:t>Chaivut</a:t>
            </a:r>
            <a:r>
              <a:rPr lang="en-US" sz="2000" dirty="0">
                <a:solidFill>
                  <a:schemeClr val="tx2"/>
                </a:solidFill>
                <a:cs typeface="Calibri"/>
              </a:rPr>
              <a:t> Tony </a:t>
            </a:r>
            <a:r>
              <a:rPr lang="en-US" sz="2000" dirty="0" err="1">
                <a:solidFill>
                  <a:schemeClr val="tx2"/>
                </a:solidFill>
                <a:cs typeface="Calibri"/>
              </a:rPr>
              <a:t>Chungcharoenpanich</a:t>
            </a:r>
            <a:r>
              <a:rPr lang="en-US" sz="2000" dirty="0">
                <a:solidFill>
                  <a:schemeClr val="tx2"/>
                </a:solidFill>
                <a:cs typeface="Calibri"/>
              </a:rPr>
              <a:t> BSN, RN</a:t>
            </a:r>
          </a:p>
          <a:p>
            <a:r>
              <a:rPr lang="en-US" sz="2000" dirty="0">
                <a:solidFill>
                  <a:schemeClr val="bg2">
                    <a:lumMod val="50000"/>
                  </a:schemeClr>
                </a:solidFill>
                <a:cs typeface="Calibri"/>
              </a:rPr>
              <a:t>(Office hours: Wed 2 pm  - 4 pm)</a:t>
            </a:r>
          </a:p>
          <a:p>
            <a:endParaRPr lang="en-US" sz="2000" dirty="0">
              <a:solidFill>
                <a:schemeClr val="bg2">
                  <a:lumMod val="50000"/>
                </a:schemeClr>
              </a:solidFill>
              <a:cs typeface="Calibri"/>
            </a:endParaRPr>
          </a:p>
          <a:p>
            <a:r>
              <a:rPr lang="en-US" sz="2000" dirty="0">
                <a:solidFill>
                  <a:schemeClr val="tx2"/>
                </a:solidFill>
                <a:cs typeface="Calibri"/>
              </a:rPr>
              <a:t>Alvin Carl de Guzman BSN, RN</a:t>
            </a:r>
            <a:endParaRPr lang="en-US" dirty="0">
              <a:solidFill>
                <a:schemeClr val="tx2"/>
              </a:solidFill>
              <a:cs typeface="Calibri"/>
            </a:endParaRPr>
          </a:p>
          <a:p>
            <a:r>
              <a:rPr lang="en-US" sz="2000" dirty="0">
                <a:solidFill>
                  <a:schemeClr val="bg2">
                    <a:lumMod val="50000"/>
                  </a:schemeClr>
                </a:solidFill>
                <a:cs typeface="Calibri"/>
              </a:rPr>
              <a:t>(Office hours: Mon/Wed 3 pm – 5 pm)</a:t>
            </a:r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D288C4B-923C-4069-B19B-DCD188B670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824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259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88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F63C3-02C5-C7F0-BECB-0EB6BB133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1851660"/>
            <a:ext cx="3646170" cy="2628900"/>
          </a:xfrm>
        </p:spPr>
        <p:txBody>
          <a:bodyPr anchor="b">
            <a:normAutofit/>
          </a:bodyPr>
          <a:lstStyle/>
          <a:p>
            <a:r>
              <a:rPr lang="en-US" sz="4000" dirty="0">
                <a:cs typeface="Calibri Light"/>
              </a:rPr>
              <a:t>Method &amp; Materials of Instruction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08D6B6-C0E4-B86F-680E-D36D798583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4970" y="868680"/>
            <a:ext cx="6310288" cy="5326847"/>
          </a:xfrm>
        </p:spPr>
        <p:txBody>
          <a:bodyPr anchor="ctr">
            <a:normAutofit fontScale="77500" lnSpcReduction="20000"/>
          </a:bodyPr>
          <a:lstStyle/>
          <a:p>
            <a:r>
              <a:rPr lang="en-US" sz="2000" dirty="0">
                <a:solidFill>
                  <a:schemeClr val="tx2"/>
                </a:solidFill>
                <a:cs typeface="Calibri"/>
              </a:rPr>
              <a:t>In-person didactic and lab class (Lab, </a:t>
            </a:r>
            <a:r>
              <a:rPr lang="en-US" sz="2000" dirty="0" err="1">
                <a:solidFill>
                  <a:schemeClr val="tx2"/>
                </a:solidFill>
                <a:cs typeface="Calibri"/>
              </a:rPr>
              <a:t>VSim</a:t>
            </a:r>
            <a:r>
              <a:rPr lang="en-US" sz="2000" dirty="0">
                <a:solidFill>
                  <a:schemeClr val="tx2"/>
                </a:solidFill>
                <a:cs typeface="Calibri"/>
              </a:rPr>
              <a:t>, Flipped Classroom Simulation)</a:t>
            </a:r>
          </a:p>
          <a:p>
            <a:r>
              <a:rPr lang="en-US" sz="2000" dirty="0" err="1">
                <a:solidFill>
                  <a:schemeClr val="tx2"/>
                </a:solidFill>
                <a:cs typeface="Calibri"/>
              </a:rPr>
              <a:t>Docucare</a:t>
            </a:r>
            <a:r>
              <a:rPr lang="en-US" sz="2000" dirty="0">
                <a:solidFill>
                  <a:schemeClr val="tx2"/>
                </a:solidFill>
                <a:cs typeface="Calibri"/>
              </a:rPr>
              <a:t> EHR/ EMR Software</a:t>
            </a:r>
          </a:p>
          <a:p>
            <a:r>
              <a:rPr lang="en-US" sz="2000" dirty="0">
                <a:solidFill>
                  <a:schemeClr val="tx2"/>
                </a:solidFill>
                <a:cs typeface="Calibri"/>
              </a:rPr>
              <a:t>Out-of-class assignments (Mosby) and exams </a:t>
            </a:r>
          </a:p>
          <a:p>
            <a:r>
              <a:rPr lang="en-US" sz="2000" dirty="0">
                <a:solidFill>
                  <a:schemeClr val="tx2"/>
                </a:solidFill>
                <a:cs typeface="Calibri"/>
              </a:rPr>
              <a:t>In-class review of homework on CNA questions, presentation of theory (lectures, discussion, quizzes)</a:t>
            </a:r>
          </a:p>
          <a:p>
            <a:r>
              <a:rPr lang="en-US" sz="2000" dirty="0">
                <a:solidFill>
                  <a:schemeClr val="tx2"/>
                </a:solidFill>
                <a:cs typeface="Calibri"/>
              </a:rPr>
              <a:t>Supervised off-site clinical experience (TBA)</a:t>
            </a:r>
          </a:p>
          <a:p>
            <a:r>
              <a:rPr lang="en-US" sz="2000" dirty="0">
                <a:solidFill>
                  <a:schemeClr val="tx2"/>
                </a:solidFill>
                <a:cs typeface="Calibri"/>
              </a:rPr>
              <a:t>On-campus lab experience</a:t>
            </a:r>
          </a:p>
          <a:p>
            <a:endParaRPr lang="en-US" sz="2000" dirty="0">
              <a:cs typeface="Calibri"/>
            </a:endParaRPr>
          </a:p>
          <a:p>
            <a:r>
              <a:rPr lang="en-US" sz="2000" dirty="0">
                <a:solidFill>
                  <a:schemeClr val="tx2"/>
                </a:solidFill>
                <a:cs typeface="Calibri"/>
              </a:rPr>
              <a:t>Textbook: Mosby's Essentials for Nursing Assistant 9th edition. Authors: Leighann Remmert MS, RN and Sheila Sorrentino PhD, RN</a:t>
            </a:r>
          </a:p>
          <a:p>
            <a:r>
              <a:rPr lang="en-US" sz="2000" dirty="0">
                <a:solidFill>
                  <a:schemeClr val="tx2"/>
                </a:solidFill>
                <a:cs typeface="Calibri"/>
              </a:rPr>
              <a:t>CNA: Nursing Assistant Certification, California Edition. Author: Dr. Carrie L. Jarosinski RN, CNE, CWP Eisbn13: 9781941626504</a:t>
            </a:r>
          </a:p>
          <a:p>
            <a:r>
              <a:rPr lang="en-US" sz="2000" dirty="0">
                <a:solidFill>
                  <a:schemeClr val="tx2"/>
                </a:solidFill>
                <a:cs typeface="Calibri"/>
              </a:rPr>
              <a:t>CNA Study Guide 2024-2025 / CNA Exam Prep </a:t>
            </a:r>
          </a:p>
          <a:p>
            <a:endParaRPr lang="en-US" sz="2000" dirty="0">
              <a:cs typeface="Calibri"/>
            </a:endParaRPr>
          </a:p>
        </p:txBody>
      </p:sp>
      <p:pic>
        <p:nvPicPr>
          <p:cNvPr id="4" name="MSN Method n Materials">
            <a:hlinkClick r:id="" action="ppaction://media"/>
            <a:extLst>
              <a:ext uri="{FF2B5EF4-FFF2-40B4-BE49-F238E27FC236}">
                <a16:creationId xmlns:a16="http://schemas.microsoft.com/office/drawing/2014/main" id="{2D44CAB9-B5A1-B1B5-E89C-C26C212F26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20133" y="6031084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755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0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65D73-1692-1204-6B8C-D36A0A897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Evaluation of Learning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21045-5B33-D289-7993-8740EA3AF2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 and Essay Questions – 30%</a:t>
            </a:r>
          </a:p>
          <a:p>
            <a:r>
              <a:rPr lang="en-US" dirty="0"/>
              <a:t>In-Class participation – 10%</a:t>
            </a:r>
          </a:p>
          <a:p>
            <a:r>
              <a:rPr lang="en-US" dirty="0"/>
              <a:t>Class attendance – 20%</a:t>
            </a:r>
          </a:p>
          <a:p>
            <a:r>
              <a:rPr lang="en-US" dirty="0"/>
              <a:t>SIM/Skills – 30%</a:t>
            </a:r>
          </a:p>
          <a:p>
            <a:r>
              <a:rPr lang="en-US" dirty="0"/>
              <a:t>Weekly assignments – 10%</a:t>
            </a:r>
          </a:p>
        </p:txBody>
      </p:sp>
      <p:pic>
        <p:nvPicPr>
          <p:cNvPr id="4" name="Recording">
            <a:hlinkClick r:id="" action="ppaction://media"/>
            <a:extLst>
              <a:ext uri="{FF2B5EF4-FFF2-40B4-BE49-F238E27FC236}">
                <a16:creationId xmlns:a16="http://schemas.microsoft.com/office/drawing/2014/main" id="{DD116730-E81E-66A0-3D05-0274540A78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824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03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0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97177-7F87-FEAC-1F62-EBBA89A74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384" y="563222"/>
            <a:ext cx="8213232" cy="873335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n-US" dirty="0"/>
              <a:t>Course Schedule Summary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176383-2637-BED4-4AF0-D5951C1C56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1" y="1436557"/>
            <a:ext cx="4216678" cy="53320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727E5B-4ADB-AF6F-0173-BF74136298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5722" y="1436557"/>
            <a:ext cx="4216678" cy="5421443"/>
          </a:xfrm>
          <a:prstGeom prst="rect">
            <a:avLst/>
          </a:prstGeom>
        </p:spPr>
      </p:pic>
      <p:pic>
        <p:nvPicPr>
          <p:cNvPr id="8" name="Recording">
            <a:hlinkClick r:id="" action="ppaction://media"/>
            <a:extLst>
              <a:ext uri="{FF2B5EF4-FFF2-40B4-BE49-F238E27FC236}">
                <a16:creationId xmlns:a16="http://schemas.microsoft.com/office/drawing/2014/main" id="{8E858B66-7857-1A69-C8B6-130C48B32A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824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48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4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B0F25-6A38-B6F8-B4F2-8362E4266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321" y="338245"/>
            <a:ext cx="10198469" cy="884765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n-US" dirty="0"/>
              <a:t>Appendix of Carnegie Credit Scale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9C1DD3B-FC29-6054-D43D-658B4BCD65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6647329" y="1438118"/>
            <a:ext cx="4935071" cy="524827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606718-F296-6CB5-C08D-B39213D9D6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223010"/>
            <a:ext cx="4686300" cy="6014401"/>
          </a:xfrm>
          <a:prstGeom prst="rect">
            <a:avLst/>
          </a:prstGeom>
        </p:spPr>
      </p:pic>
      <p:pic>
        <p:nvPicPr>
          <p:cNvPr id="8" name="Recording (2)">
            <a:hlinkClick r:id="" action="ppaction://media"/>
            <a:extLst>
              <a:ext uri="{FF2B5EF4-FFF2-40B4-BE49-F238E27FC236}">
                <a16:creationId xmlns:a16="http://schemas.microsoft.com/office/drawing/2014/main" id="{BA107390-C86A-77E2-4206-5B2D660A5E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82400" y="623521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089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97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7A468-07D6-418E-BF63-55F550F3C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SERVICE TEACHING ALLIANCE VOCATIONAL COLLEGE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3084F-0C46-4E17-84A2-A7E04A848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Basic philosophy of our program</a:t>
            </a:r>
          </a:p>
          <a:p>
            <a:r>
              <a:rPr lang="en-US" dirty="0"/>
              <a:t>How we came up with our name</a:t>
            </a:r>
          </a:p>
          <a:p>
            <a:r>
              <a:rPr lang="en-US" dirty="0"/>
              <a:t>How was our experience</a:t>
            </a:r>
          </a:p>
          <a:p>
            <a:endParaRPr 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B94DC30-1FC0-4061-B103-E9AB35AFB5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82400" y="612115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482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9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Atlas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TM16401371[[fn=Atlas]]</Template>
  <TotalTime>121</TotalTime>
  <Words>550</Words>
  <Application>Microsoft Office PowerPoint</Application>
  <PresentationFormat>Widescreen</PresentationFormat>
  <Paragraphs>76</Paragraphs>
  <Slides>10</Slides>
  <Notes>4</Notes>
  <HiddenSlides>0</HiddenSlides>
  <MMClips>10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Aptos</vt:lpstr>
      <vt:lpstr>Arial</vt:lpstr>
      <vt:lpstr>Calibri</vt:lpstr>
      <vt:lpstr>Calibri Light</vt:lpstr>
      <vt:lpstr>Rockwell</vt:lpstr>
      <vt:lpstr>Wingdings</vt:lpstr>
      <vt:lpstr>Atlas</vt:lpstr>
      <vt:lpstr>SERVICE TEACHING ALLIANCE VOCATIONAL COLLEGE</vt:lpstr>
      <vt:lpstr>Program Outcomes</vt:lpstr>
      <vt:lpstr>Prerequisites/ Admission &amp; Progression Criteria</vt:lpstr>
      <vt:lpstr>Classroom &amp; Lab Hours / College Credits</vt:lpstr>
      <vt:lpstr>Teaching Staff</vt:lpstr>
      <vt:lpstr>Method &amp; Materials of Instruction</vt:lpstr>
      <vt:lpstr>Evaluation of Learning</vt:lpstr>
      <vt:lpstr>Course Schedule Summary</vt:lpstr>
      <vt:lpstr>Appendix of Carnegie Credit Scale</vt:lpstr>
      <vt:lpstr>SERVICE TEACHING ALLIANCE VOCATIONAL COLLEGE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Evaluation of Learning</dc:title>
  <dc:creator>Alvin C. De Guzman</dc:creator>
  <cp:lastModifiedBy>Sandy Sargent</cp:lastModifiedBy>
  <cp:revision>9</cp:revision>
  <dcterms:created xsi:type="dcterms:W3CDTF">2024-03-11T03:36:15Z</dcterms:created>
  <dcterms:modified xsi:type="dcterms:W3CDTF">2024-03-14T17:49:22Z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fa07856-82bd-45bb-bddd-fb95b660c2d7_Enabled">
    <vt:lpwstr>true</vt:lpwstr>
  </property>
  <property fmtid="{D5CDD505-2E9C-101B-9397-08002B2CF9AE}" pid="3" name="MSIP_Label_4fa07856-82bd-45bb-bddd-fb95b660c2d7_SetDate">
    <vt:lpwstr>2024-03-11T08:07:22Z</vt:lpwstr>
  </property>
  <property fmtid="{D5CDD505-2E9C-101B-9397-08002B2CF9AE}" pid="4" name="MSIP_Label_4fa07856-82bd-45bb-bddd-fb95b660c2d7_Method">
    <vt:lpwstr>Standard</vt:lpwstr>
  </property>
  <property fmtid="{D5CDD505-2E9C-101B-9397-08002B2CF9AE}" pid="5" name="MSIP_Label_4fa07856-82bd-45bb-bddd-fb95b660c2d7_Name">
    <vt:lpwstr>defa4170-0d19-0005-0004-bc88714345d2</vt:lpwstr>
  </property>
  <property fmtid="{D5CDD505-2E9C-101B-9397-08002B2CF9AE}" pid="6" name="MSIP_Label_4fa07856-82bd-45bb-bddd-fb95b660c2d7_SiteId">
    <vt:lpwstr>a0c272d0-2768-4743-b621-bdb1af3751ef</vt:lpwstr>
  </property>
  <property fmtid="{D5CDD505-2E9C-101B-9397-08002B2CF9AE}" pid="7" name="MSIP_Label_4fa07856-82bd-45bb-bddd-fb95b660c2d7_ActionId">
    <vt:lpwstr>e65c9754-7803-4431-98a5-cbc4029dc5f8</vt:lpwstr>
  </property>
  <property fmtid="{D5CDD505-2E9C-101B-9397-08002B2CF9AE}" pid="8" name="MSIP_Label_4fa07856-82bd-45bb-bddd-fb95b660c2d7_ContentBits">
    <vt:lpwstr>0</vt:lpwstr>
  </property>
</Properties>
</file>